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82" r:id="rId2"/>
    <p:sldId id="276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1">
          <p15:clr>
            <a:srgbClr val="A4A3A4"/>
          </p15:clr>
        </p15:guide>
        <p15:guide id="2" pos="4289">
          <p15:clr>
            <a:srgbClr val="A4A3A4"/>
          </p15:clr>
        </p15:guide>
        <p15:guide id="3" orient="horz" pos="625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175"/>
    <a:srgbClr val="DA515D"/>
    <a:srgbClr val="939598"/>
    <a:srgbClr val="777877"/>
    <a:srgbClr val="FFFFFD"/>
    <a:srgbClr val="FFFFFE"/>
    <a:srgbClr val="D2B887"/>
    <a:srgbClr val="49C3B1"/>
    <a:srgbClr val="3F5588"/>
    <a:srgbClr val="3FA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0" autoAdjust="0"/>
    <p:restoredTop sz="95461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170" y="96"/>
      </p:cViewPr>
      <p:guideLst>
        <p:guide orient="horz" pos="631"/>
        <p:guide pos="4289"/>
        <p:guide orient="horz" pos="62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0246696-65C7-4542-89AB-4E27A039966B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9868883-934C-49D4-ACF7-735983F901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686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6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73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8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3" descr="logo_logo dif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05" y="5608423"/>
            <a:ext cx="2578395" cy="124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9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1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62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0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71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78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3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97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8350" y="6290683"/>
            <a:ext cx="2504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/>
              <a:t>Clave (01) Base</a:t>
            </a:r>
          </a:p>
          <a:p>
            <a:r>
              <a:rPr lang="es-MX" sz="1000" dirty="0"/>
              <a:t>Clave (XX) Confianza</a:t>
            </a:r>
          </a:p>
          <a:p>
            <a:r>
              <a:rPr lang="es-MX" sz="1000" dirty="0"/>
              <a:t>Clave (HAS) Honorarios asimilables a sueldos</a:t>
            </a:r>
          </a:p>
        </p:txBody>
      </p:sp>
      <p:sp>
        <p:nvSpPr>
          <p:cNvPr id="72" name="CuadroTexto 4"/>
          <p:cNvSpPr txBox="1"/>
          <p:nvPr/>
        </p:nvSpPr>
        <p:spPr>
          <a:xfrm>
            <a:off x="163773" y="276458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kern="1400" spc="-150" dirty="0">
                <a:solidFill>
                  <a:srgbClr val="FF7175"/>
                </a:solidFill>
                <a:latin typeface="Arial"/>
                <a:ea typeface="MS Gothic" panose="020B0609070205080204" pitchFamily="49" charset="-128"/>
                <a:cs typeface="Arial"/>
              </a:rPr>
              <a:t>Estructura General</a:t>
            </a:r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4565116" y="1514064"/>
            <a:ext cx="2" cy="1214454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4245678" y="2958611"/>
            <a:ext cx="1306146" cy="48339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Centros De </a:t>
            </a: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Bienestar Familiar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3655103" y="1113041"/>
            <a:ext cx="1830901" cy="54234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Directora General</a:t>
            </a:r>
          </a:p>
          <a:p>
            <a:pPr algn="ctr"/>
            <a:r>
              <a:rPr lang="es-MX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 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16"/>
          <p:cNvSpPr>
            <a:spLocks noChangeArrowheads="1"/>
          </p:cNvSpPr>
          <p:nvPr/>
        </p:nvSpPr>
        <p:spPr bwMode="auto">
          <a:xfrm>
            <a:off x="4945441" y="1969965"/>
            <a:ext cx="1539763" cy="44362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13500000" algn="ctr" rotWithShape="0">
                    <a:srgbClr val="00339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Directora De Operación</a:t>
            </a:r>
          </a:p>
          <a:p>
            <a:pPr algn="ctr"/>
            <a:r>
              <a:rPr lang="es-MX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de Operación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3"/>
          <p:cNvSpPr>
            <a:spLocks noChangeArrowheads="1"/>
          </p:cNvSpPr>
          <p:nvPr/>
        </p:nvSpPr>
        <p:spPr bwMode="auto">
          <a:xfrm>
            <a:off x="1445100" y="3851843"/>
            <a:ext cx="1731322" cy="47023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13500000" algn="ctr" rotWithShape="0">
                    <a:srgbClr val="00339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Coordinadora Administrativa</a:t>
            </a:r>
          </a:p>
          <a:p>
            <a:pPr algn="ctr"/>
            <a:r>
              <a:rPr lang="es-MX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 Administrativo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1445100" y="4456486"/>
            <a:ext cx="1731321" cy="49270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13500000" algn="ctr" rotWithShape="0">
                    <a:srgbClr val="00339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MX" sz="1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Coordinadora Asistencia</a:t>
            </a: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y Adulto Mayor</a:t>
            </a:r>
          </a:p>
          <a:p>
            <a:pPr algn="ctr"/>
            <a:r>
              <a:rPr lang="es-MX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MX" sz="1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Rectangle 23"/>
          <p:cNvSpPr>
            <a:spLocks noChangeArrowheads="1"/>
          </p:cNvSpPr>
          <p:nvPr/>
        </p:nvSpPr>
        <p:spPr bwMode="auto">
          <a:xfrm>
            <a:off x="1434626" y="5094067"/>
            <a:ext cx="1745314" cy="47023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13500000" algn="ctr" rotWithShape="0">
                    <a:srgbClr val="00339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MX" sz="1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Coordinadora Voluntariado </a:t>
            </a:r>
          </a:p>
          <a:p>
            <a:pPr algn="ctr"/>
            <a:r>
              <a:rPr lang="es-MX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8"/>
          <p:cNvSpPr>
            <a:spLocks noChangeArrowheads="1"/>
          </p:cNvSpPr>
          <p:nvPr/>
        </p:nvSpPr>
        <p:spPr bwMode="auto">
          <a:xfrm>
            <a:off x="1443518" y="5694975"/>
            <a:ext cx="1736422" cy="48529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13500000" algn="ctr" rotWithShape="0">
                    <a:srgbClr val="00339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MX" sz="1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 Atención a</a:t>
            </a: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Personas con Discapacidad</a:t>
            </a:r>
          </a:p>
          <a:p>
            <a:pPr algn="ctr"/>
            <a:r>
              <a:rPr lang="es-MX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</a:t>
            </a:r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 Box 13"/>
          <p:cNvSpPr txBox="1">
            <a:spLocks noChangeArrowheads="1"/>
          </p:cNvSpPr>
          <p:nvPr/>
        </p:nvSpPr>
        <p:spPr bwMode="auto">
          <a:xfrm>
            <a:off x="6366150" y="2952872"/>
            <a:ext cx="1311858" cy="474598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13500000" algn="ctr" rotWithShape="0">
                    <a:srgbClr val="00339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</a:p>
          <a:p>
            <a:pPr algn="ctr"/>
            <a:r>
              <a:rPr lang="es-MX" sz="1000" b="1" dirty="0">
                <a:latin typeface="Calibri" panose="020F0502020204030204" pitchFamily="34" charset="0"/>
                <a:cs typeface="Calibri" panose="020F0502020204030204" pitchFamily="34" charset="0"/>
              </a:rPr>
              <a:t>De Infancia y Familia</a:t>
            </a:r>
            <a:r>
              <a:rPr lang="es-MX" sz="1000" dirty="0">
                <a:latin typeface="+mj-lt"/>
                <a:cs typeface="Calibri" panose="020F0502020204030204" pitchFamily="34" charset="0"/>
              </a:rPr>
              <a:t> </a:t>
            </a:r>
            <a:r>
              <a:rPr lang="es-MX" sz="1000" dirty="0">
                <a:solidFill>
                  <a:srgbClr val="000000"/>
                </a:solidFill>
                <a:latin typeface="+mj-lt"/>
              </a:rPr>
              <a:t>(XX)</a:t>
            </a:r>
            <a:endParaRPr lang="es-MX" sz="1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4" name="Rectangle 9"/>
          <p:cNvSpPr>
            <a:spLocks noChangeArrowheads="1"/>
          </p:cNvSpPr>
          <p:nvPr/>
        </p:nvSpPr>
        <p:spPr bwMode="auto">
          <a:xfrm>
            <a:off x="6524378" y="3663858"/>
            <a:ext cx="1037967" cy="483394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Defensora</a:t>
            </a: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Municipal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Line 52"/>
          <p:cNvSpPr>
            <a:spLocks noChangeShapeType="1"/>
          </p:cNvSpPr>
          <p:nvPr/>
        </p:nvSpPr>
        <p:spPr bwMode="auto">
          <a:xfrm flipV="1">
            <a:off x="3374088" y="2718008"/>
            <a:ext cx="367877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Line 51"/>
          <p:cNvSpPr>
            <a:spLocks noChangeShapeType="1"/>
          </p:cNvSpPr>
          <p:nvPr/>
        </p:nvSpPr>
        <p:spPr bwMode="auto">
          <a:xfrm flipH="1">
            <a:off x="7052858" y="2722522"/>
            <a:ext cx="1" cy="21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Line 51"/>
          <p:cNvSpPr>
            <a:spLocks noChangeShapeType="1"/>
          </p:cNvSpPr>
          <p:nvPr/>
        </p:nvSpPr>
        <p:spPr bwMode="auto">
          <a:xfrm>
            <a:off x="3370570" y="2728234"/>
            <a:ext cx="3518" cy="3162199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Line 52"/>
          <p:cNvSpPr>
            <a:spLocks noChangeShapeType="1"/>
          </p:cNvSpPr>
          <p:nvPr/>
        </p:nvSpPr>
        <p:spPr bwMode="auto">
          <a:xfrm flipV="1">
            <a:off x="3176421" y="4087034"/>
            <a:ext cx="19414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Line 51"/>
          <p:cNvSpPr>
            <a:spLocks noChangeShapeType="1"/>
          </p:cNvSpPr>
          <p:nvPr/>
        </p:nvSpPr>
        <p:spPr bwMode="auto">
          <a:xfrm flipH="1">
            <a:off x="4898750" y="2718008"/>
            <a:ext cx="0" cy="241044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>
            <a:off x="4565118" y="2186698"/>
            <a:ext cx="38032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Line 51"/>
          <p:cNvSpPr>
            <a:spLocks noChangeShapeType="1"/>
          </p:cNvSpPr>
          <p:nvPr/>
        </p:nvSpPr>
        <p:spPr bwMode="auto">
          <a:xfrm flipH="1">
            <a:off x="7052858" y="3416021"/>
            <a:ext cx="0" cy="247837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1443517" y="3282414"/>
            <a:ext cx="1736422" cy="43693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13500000" algn="ctr" rotWithShape="0">
                    <a:srgbClr val="00339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Coordinadora</a:t>
            </a: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Jurídico Institucional </a:t>
            </a:r>
          </a:p>
          <a:p>
            <a:pPr algn="ctr"/>
            <a:r>
              <a:rPr lang="es-MX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 Jurídico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Line 52"/>
          <p:cNvSpPr>
            <a:spLocks noChangeShapeType="1"/>
          </p:cNvSpPr>
          <p:nvPr/>
        </p:nvSpPr>
        <p:spPr bwMode="auto">
          <a:xfrm flipV="1">
            <a:off x="3176421" y="3471358"/>
            <a:ext cx="19414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Line 52"/>
          <p:cNvSpPr>
            <a:spLocks noChangeShapeType="1"/>
          </p:cNvSpPr>
          <p:nvPr/>
        </p:nvSpPr>
        <p:spPr bwMode="auto">
          <a:xfrm flipV="1">
            <a:off x="3176421" y="4683934"/>
            <a:ext cx="19414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Line 52"/>
          <p:cNvSpPr>
            <a:spLocks noChangeShapeType="1"/>
          </p:cNvSpPr>
          <p:nvPr/>
        </p:nvSpPr>
        <p:spPr bwMode="auto">
          <a:xfrm flipV="1">
            <a:off x="3176421" y="5306234"/>
            <a:ext cx="19414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Line 52"/>
          <p:cNvSpPr>
            <a:spLocks noChangeShapeType="1"/>
          </p:cNvSpPr>
          <p:nvPr/>
        </p:nvSpPr>
        <p:spPr bwMode="auto">
          <a:xfrm flipV="1">
            <a:off x="3179939" y="5877734"/>
            <a:ext cx="19414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CBED9064-A886-480A-B6FA-68CDA3884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100" y="2709877"/>
            <a:ext cx="1736422" cy="43693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13500000" algn="ctr" rotWithShape="0">
                    <a:srgbClr val="00339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Coordinadora de</a:t>
            </a:r>
          </a:p>
          <a:p>
            <a:pPr algn="ctr"/>
            <a:r>
              <a:rPr lang="es-MX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Oficina de Presidencia</a:t>
            </a:r>
          </a:p>
          <a:p>
            <a:pPr algn="ctr"/>
            <a:r>
              <a:rPr lang="es-MX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Coordinador </a:t>
            </a:r>
            <a:r>
              <a:rPr lang="es-MX" sz="1000" dirty="0">
                <a:solidFill>
                  <a:srgbClr val="000000"/>
                </a:solidFill>
              </a:rPr>
              <a:t>(XX)</a:t>
            </a:r>
            <a:endParaRPr lang="es-MX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Line 52">
            <a:extLst>
              <a:ext uri="{FF2B5EF4-FFF2-40B4-BE49-F238E27FC236}">
                <a16:creationId xmlns:a16="http://schemas.microsoft.com/office/drawing/2014/main" id="{F04E9DAE-6980-4C2A-83E0-EF50866BDC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8004" y="2898821"/>
            <a:ext cx="19414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7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73 Rectángulo">
            <a:extLst>
              <a:ext uri="{FF2B5EF4-FFF2-40B4-BE49-F238E27FC236}">
                <a16:creationId xmlns:a16="http://schemas.microsoft.com/office/drawing/2014/main" id="{BC81D466-F68D-4A4A-8806-29F78A17F5E7}"/>
              </a:ext>
            </a:extLst>
          </p:cNvPr>
          <p:cNvSpPr/>
          <p:nvPr/>
        </p:nvSpPr>
        <p:spPr>
          <a:xfrm>
            <a:off x="3146009" y="6597352"/>
            <a:ext cx="28803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74 CuadroTexto">
            <a:extLst>
              <a:ext uri="{FF2B5EF4-FFF2-40B4-BE49-F238E27FC236}">
                <a16:creationId xmlns:a16="http://schemas.microsoft.com/office/drawing/2014/main" id="{4095AA0E-AC57-4AFA-8693-B0A548DB2383}"/>
              </a:ext>
            </a:extLst>
          </p:cNvPr>
          <p:cNvSpPr txBox="1"/>
          <p:nvPr/>
        </p:nvSpPr>
        <p:spPr>
          <a:xfrm>
            <a:off x="2500104" y="6573506"/>
            <a:ext cx="5184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/>
              <a:t>Loma Redonda #1500 Colonia Loma Larga     Teléfono: 51 02 86 00</a:t>
            </a:r>
          </a:p>
        </p:txBody>
      </p:sp>
      <p:sp>
        <p:nvSpPr>
          <p:cNvPr id="6" name="77 CuadroTexto">
            <a:extLst>
              <a:ext uri="{FF2B5EF4-FFF2-40B4-BE49-F238E27FC236}">
                <a16:creationId xmlns:a16="http://schemas.microsoft.com/office/drawing/2014/main" id="{DCD8C802-CDCC-4A95-AFB2-D1F2B5642EBB}"/>
              </a:ext>
            </a:extLst>
          </p:cNvPr>
          <p:cNvSpPr txBox="1"/>
          <p:nvPr/>
        </p:nvSpPr>
        <p:spPr>
          <a:xfrm>
            <a:off x="395536" y="1884345"/>
            <a:ext cx="849694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sz="1100" b="1" dirty="0"/>
              <a:t>Artículo 112. </a:t>
            </a:r>
            <a:r>
              <a:rPr lang="es-MX" sz="1100" dirty="0"/>
              <a:t>El Sistema para el Desarrollo Integral de la Familia del Municipio de Monterrey tiene como misión el bienestar familiar a través de la promoción y prestación de servicios de asistencia social y protección de derechos de los habitantes del Municipio, mediante un conjunto de acciones tendientes a modificar y mejorar las circunstancias de carácter social que impidan el desarrollo integral del individuo, así como la protección física, mental y social de personas en estado de vulnerabilidad, hasta lograr su inclusión a una vida plena y productiva, así como las demás que establecen las disposiciones legales aplicables. </a:t>
            </a:r>
          </a:p>
          <a:p>
            <a:r>
              <a:rPr lang="es-MX" sz="1100" dirty="0"/>
              <a:t>El Sistema se integra con la interrelación de políticas públicas en materia de asistencia social de la Dirección General y las dependencias y entidades de la Administración Pública Municipal, formando parte de los Sistemas Estatal y Nacional para el Desarrollo Integral de la Familia y por las personas físicas o morales de los sectores social y privado que presten servicios de asistencia social.</a:t>
            </a:r>
          </a:p>
          <a:p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es-MX" sz="1100" b="1" dirty="0"/>
              <a:t>Artículo 11</a:t>
            </a:r>
            <a:r>
              <a:rPr lang="es-MX" sz="1100" dirty="0"/>
              <a:t>3. Son facultades y obligaciones del Director General del Sistema para el Desarrollo Integral de la Familia:</a:t>
            </a:r>
          </a:p>
          <a:p>
            <a:r>
              <a:rPr lang="es-MX" sz="1100" dirty="0"/>
              <a:t> I. Dirigir el funcionamiento del Sistema para el Desarrollo Integral de la Familia con sujeción a la normativa aplicable;</a:t>
            </a:r>
          </a:p>
          <a:p>
            <a:pPr lvl="0"/>
            <a:r>
              <a:rPr lang="es-MX" sz="1100" dirty="0"/>
              <a:t>II. Promover la perspectiva familiar y comunitaria en las actividades realizadas;</a:t>
            </a:r>
          </a:p>
          <a:p>
            <a:pPr lvl="0"/>
            <a:r>
              <a:rPr lang="es-MX" sz="1100" dirty="0"/>
              <a:t>III. Coordinar las acciones orientadas a impulsar la prestación de servicios de asistencia social;</a:t>
            </a:r>
          </a:p>
          <a:p>
            <a:pPr lvl="0"/>
            <a:r>
              <a:rPr lang="es-MX" sz="1100" dirty="0"/>
              <a:t>IV. Coordinar el Sistema Municipal de Protección Integral de los Derechos de las Niñas, Niños y Adolescentes;</a:t>
            </a:r>
          </a:p>
          <a:p>
            <a:pPr lvl="0"/>
            <a:r>
              <a:rPr lang="es-MX" sz="1100" dirty="0"/>
              <a:t>V. Expedir constancia de acreditación de actividades de asistencia social dirigida a la población vulnerable, en coordinación con las instancias competentes, pudiendo realizar las visitas que sean necesarias para acreditar las actividades asistenciales; </a:t>
            </a:r>
          </a:p>
          <a:p>
            <a:pPr lvl="0"/>
            <a:r>
              <a:rPr lang="es-MX" sz="1100" dirty="0"/>
              <a:t>VI. Presentar cada tres meses al Presidente Municipal un informe del desempeño de las actividades, las metas propuestas y resultados alcanzados;</a:t>
            </a:r>
          </a:p>
          <a:p>
            <a:pPr lvl="0"/>
            <a:r>
              <a:rPr lang="es-MX" sz="1100" dirty="0"/>
              <a:t>VII. Apoyar el Sistema para el Desarrollo Integral de la Familia y de la Comunidad del Municipio;</a:t>
            </a:r>
          </a:p>
          <a:p>
            <a:pPr lvl="0"/>
            <a:r>
              <a:rPr lang="es-MX" sz="1100" dirty="0"/>
              <a:t>VIII. Realizar estudios e investigaciones sobre los problemas de la familia con el fin de ejecutar acciones tendientes a lograr que sus miembros se desenvuelvan en un ambiente que propicie su pleno desarrollo integral, mejorando su calidad de vida;</a:t>
            </a:r>
          </a:p>
          <a:p>
            <a:pPr lvl="0"/>
            <a:r>
              <a:rPr lang="es-MX" sz="1100" dirty="0"/>
              <a:t>IX. Proporcionar a la comunidad en general servicios de asistencia social y de estancias infantiles de la dependencia;</a:t>
            </a:r>
          </a:p>
          <a:p>
            <a:pPr lvl="0"/>
            <a:r>
              <a:rPr lang="es-MX" sz="1100" dirty="0"/>
              <a:t>X. Colaborar con las demás autoridades municipales a dar atención y apoyo a las víctimas de desastre; así como la habilitación de albergues temporales en caso de ser necesario;</a:t>
            </a:r>
          </a:p>
          <a:p>
            <a:pPr lvl="0"/>
            <a:r>
              <a:rPr lang="es-MX" sz="1100" dirty="0"/>
              <a:t>XI. Realizar programas preventivos, educativos y formativos para combatir la desintegración familiar, el pandillerismo, la drogadicción, el alcoholismo y demás conductas antisociales o que dañen la salud de la persona;</a:t>
            </a:r>
          </a:p>
          <a:p>
            <a:pPr lvl="0"/>
            <a:r>
              <a:rPr lang="es-MX" sz="1100" dirty="0"/>
              <a:t>XII. Establecer programas de apoyo médico, jurídico y psicológico a las víctimas de abuso sexual, violencia familiar o maltrato; incluyendo en su caso a los sujetos generadores de la violencia familiar;</a:t>
            </a:r>
          </a:p>
        </p:txBody>
      </p:sp>
      <p:sp>
        <p:nvSpPr>
          <p:cNvPr id="7" name="79 Rectángulo">
            <a:extLst>
              <a:ext uri="{FF2B5EF4-FFF2-40B4-BE49-F238E27FC236}">
                <a16:creationId xmlns:a16="http://schemas.microsoft.com/office/drawing/2014/main" id="{ADBB2DB8-53D2-476E-B3F9-9AA54EF382BE}"/>
              </a:ext>
            </a:extLst>
          </p:cNvPr>
          <p:cNvSpPr/>
          <p:nvPr/>
        </p:nvSpPr>
        <p:spPr>
          <a:xfrm>
            <a:off x="827584" y="118128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Al Sistema para el Desarrollo Integral de la familia le competen las siguientes atribuciones y responsabilidades en términos de los artículos 112 al 117 del Reglamento de la Administración Pública del Municipio de Monterrey: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6 CuadroTexto">
            <a:extLst>
              <a:ext uri="{FF2B5EF4-FFF2-40B4-BE49-F238E27FC236}">
                <a16:creationId xmlns:a16="http://schemas.microsoft.com/office/drawing/2014/main" id="{E31E08C6-9BD4-4714-9E8B-9F0281836B99}"/>
              </a:ext>
            </a:extLst>
          </p:cNvPr>
          <p:cNvSpPr txBox="1"/>
          <p:nvPr/>
        </p:nvSpPr>
        <p:spPr>
          <a:xfrm>
            <a:off x="2500104" y="578789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Sistema para el Desarrollo Integral de la Familia </a:t>
            </a:r>
          </a:p>
        </p:txBody>
      </p:sp>
    </p:spTree>
    <p:extLst>
      <p:ext uri="{BB962C8B-B14F-4D97-AF65-F5344CB8AC3E}">
        <p14:creationId xmlns:p14="http://schemas.microsoft.com/office/powerpoint/2010/main" val="45669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73 Rectángulo">
            <a:extLst>
              <a:ext uri="{FF2B5EF4-FFF2-40B4-BE49-F238E27FC236}">
                <a16:creationId xmlns:a16="http://schemas.microsoft.com/office/drawing/2014/main" id="{19A142F4-AA45-46BA-949E-1BE13151E594}"/>
              </a:ext>
            </a:extLst>
          </p:cNvPr>
          <p:cNvSpPr/>
          <p:nvPr/>
        </p:nvSpPr>
        <p:spPr>
          <a:xfrm>
            <a:off x="3146009" y="7062297"/>
            <a:ext cx="28803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74 CuadroTexto">
            <a:extLst>
              <a:ext uri="{FF2B5EF4-FFF2-40B4-BE49-F238E27FC236}">
                <a16:creationId xmlns:a16="http://schemas.microsoft.com/office/drawing/2014/main" id="{BBBADF86-7B5E-4CC8-97AD-739DE9F3D796}"/>
              </a:ext>
            </a:extLst>
          </p:cNvPr>
          <p:cNvSpPr txBox="1"/>
          <p:nvPr/>
        </p:nvSpPr>
        <p:spPr>
          <a:xfrm>
            <a:off x="2500104" y="6558006"/>
            <a:ext cx="5184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/>
              <a:t>Loma Redonda #1500 Colonia Loma Larga     Teléfono: 51 02 86 00</a:t>
            </a:r>
          </a:p>
        </p:txBody>
      </p:sp>
      <p:sp>
        <p:nvSpPr>
          <p:cNvPr id="6" name="77 CuadroTexto">
            <a:extLst>
              <a:ext uri="{FF2B5EF4-FFF2-40B4-BE49-F238E27FC236}">
                <a16:creationId xmlns:a16="http://schemas.microsoft.com/office/drawing/2014/main" id="{0B417C03-4201-4DA2-8D1A-B62CF247A299}"/>
              </a:ext>
            </a:extLst>
          </p:cNvPr>
          <p:cNvSpPr txBox="1"/>
          <p:nvPr/>
        </p:nvSpPr>
        <p:spPr>
          <a:xfrm>
            <a:off x="395536" y="1982487"/>
            <a:ext cx="849694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1100" dirty="0"/>
              <a:t>XIII. Coadyuvar con los habitantes de escasos recursos con la prestación de servicios funerarios;</a:t>
            </a:r>
          </a:p>
          <a:p>
            <a:pPr lvl="0"/>
            <a:r>
              <a:rPr lang="es-MX" sz="1100" dirty="0"/>
              <a:t>XIV. Coordinarse con las diversas instancias asistenciales del Gobierno del Estado y Federal para llevar a las personas de escasos recursos los beneficios de los programas sociales que tiendan a dotarlos de la alimentación elemental;</a:t>
            </a:r>
          </a:p>
          <a:p>
            <a:pPr lvl="0"/>
            <a:r>
              <a:rPr lang="es-MX" sz="1100" dirty="0"/>
              <a:t>XV. Coordinarse con autoridades federales, estatales y municipales, así como con Organismos no Gubernamentales para hacer llegar los beneficios de los diversos programas implementados por la Dirección General para el Sistema para el Desarrollo Integral de la Familia;</a:t>
            </a:r>
          </a:p>
          <a:p>
            <a:pPr lvl="0"/>
            <a:r>
              <a:rPr lang="es-MX" sz="1100" dirty="0"/>
              <a:t>XVI. Dar seguimiento a los programas para la incorporación y desarrollo de las personas con discapacidad, así como los propios del Municipio;</a:t>
            </a:r>
          </a:p>
          <a:p>
            <a:pPr lvl="0"/>
            <a:r>
              <a:rPr lang="es-MX" sz="1100" dirty="0"/>
              <a:t>XVII. Promover y desarrollar programas que involucren a diversos organismos, asociaciones civiles y sociedad en general cuyo objetivo sea brindar más beneficios a las personas más vulnerables;</a:t>
            </a:r>
          </a:p>
          <a:p>
            <a:pPr lvl="0"/>
            <a:r>
              <a:rPr lang="es-MX" sz="1100" dirty="0"/>
              <a:t>XVIII. Impulsar el sano crecimiento físico, mental y social de la niñez, mediante programas que tiendan a elevar sus condiciones de salud y nutrición;</a:t>
            </a:r>
          </a:p>
          <a:p>
            <a:pPr lvl="0"/>
            <a:r>
              <a:rPr lang="es-MX" sz="1100" dirty="0"/>
              <a:t>XIX. Establecer programas tendientes a evitar, prevenir y sancionar el maltrato de los menores, proporcionándoles atención, cuidado y vigilancia;</a:t>
            </a:r>
          </a:p>
          <a:p>
            <a:pPr lvl="0"/>
            <a:r>
              <a:rPr lang="es-MX" sz="1100" dirty="0"/>
              <a:t>XX. Prestar servicios de orientación jurídica, psicológica y social a menores, adultos mayores, mujeres, personas con discapacidad y en general a las personas de escasos recursos;</a:t>
            </a:r>
          </a:p>
          <a:p>
            <a:pPr lvl="0"/>
            <a:r>
              <a:rPr lang="es-MX" sz="1100" dirty="0"/>
              <a:t>XXI. Operar establecimientos que presten servicios de asistencia social en beneficio de menores, personas adultas mayores y en general a cualquier persona con discapacidad;</a:t>
            </a:r>
          </a:p>
          <a:p>
            <a:pPr lvl="0"/>
            <a:r>
              <a:rPr lang="es-MX" sz="1100" dirty="0"/>
              <a:t>XXII. Fomentar la organización de grupos de promotores voluntarios y coordinar sus acciones, orientando su participación en los programas del Sistema Municipal para el Desarrollo Integral de la Familia;</a:t>
            </a:r>
          </a:p>
          <a:p>
            <a:pPr lvl="0"/>
            <a:r>
              <a:rPr lang="es-MX" sz="1100" dirty="0"/>
              <a:t>XXIII. Establecer y dar seguimiento a los programas tendientes a prevenir y atender las causas y efectos de la violencia familiar;</a:t>
            </a:r>
          </a:p>
          <a:p>
            <a:pPr lvl="0"/>
            <a:r>
              <a:rPr lang="es-MX" sz="1100" dirty="0"/>
              <a:t>XXIV. Brindar atención psicológica a los menores u otros incapaces sujetos a violencia familiar así como a los abandonados y en general a quienes requieran de este apoyo, incluyendo en su caso a los sujetos generadores de violencia familiar, y;</a:t>
            </a:r>
          </a:p>
          <a:p>
            <a:pPr lvl="0"/>
            <a:r>
              <a:rPr lang="es-MX" sz="1100" dirty="0"/>
              <a:t>XXV. Las que le ordene el Presidente Municipal y demás que las leyes, reglamentos municipales y otras disposiciones normativas le encomienden. </a:t>
            </a:r>
          </a:p>
          <a:p>
            <a:pPr lvl="0"/>
            <a:endParaRPr lang="es-MX" sz="1100" dirty="0"/>
          </a:p>
          <a:p>
            <a:r>
              <a:rPr lang="es-MX" sz="1100" b="1" dirty="0"/>
              <a:t>Artículo 114. </a:t>
            </a:r>
            <a:r>
              <a:rPr lang="es-MX" sz="1100" dirty="0"/>
              <a:t>Para el despacho y cumplimiento de los asuntos de su competencia, el Director General del Sistema para el Desarrollo Integral de la Familia, se auxiliará con las Direcciones: Operación, Centros de Bienestar Familiar, y de Infancia y Familia, así como de las Coordinaciones y Jefaturas de Departamento necesarias para el correcto funcionamiento de la Secretaría.</a:t>
            </a:r>
          </a:p>
        </p:txBody>
      </p:sp>
      <p:sp>
        <p:nvSpPr>
          <p:cNvPr id="7" name="79 Rectángulo">
            <a:extLst>
              <a:ext uri="{FF2B5EF4-FFF2-40B4-BE49-F238E27FC236}">
                <a16:creationId xmlns:a16="http://schemas.microsoft.com/office/drawing/2014/main" id="{0C69CB2A-D8EB-4527-8C01-B7DE3E99267B}"/>
              </a:ext>
            </a:extLst>
          </p:cNvPr>
          <p:cNvSpPr/>
          <p:nvPr/>
        </p:nvSpPr>
        <p:spPr>
          <a:xfrm>
            <a:off x="827584" y="1274273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Al Sistema para el Desarrollo Integral de la familia le competen las siguientes atribuciones y responsabilidades en términos de los artículos 112 al 117 del Reglamento de la Administración Pública del Municipio de Monterrey: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6 CuadroTexto">
            <a:extLst>
              <a:ext uri="{FF2B5EF4-FFF2-40B4-BE49-F238E27FC236}">
                <a16:creationId xmlns:a16="http://schemas.microsoft.com/office/drawing/2014/main" id="{33FF1132-D609-4E69-8223-A0C5DB9E4A3E}"/>
              </a:ext>
            </a:extLst>
          </p:cNvPr>
          <p:cNvSpPr txBox="1"/>
          <p:nvPr/>
        </p:nvSpPr>
        <p:spPr>
          <a:xfrm>
            <a:off x="2470512" y="579144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Sistema para el Desarrollo Integral de la Familia </a:t>
            </a:r>
          </a:p>
        </p:txBody>
      </p:sp>
    </p:spTree>
    <p:extLst>
      <p:ext uri="{BB962C8B-B14F-4D97-AF65-F5344CB8AC3E}">
        <p14:creationId xmlns:p14="http://schemas.microsoft.com/office/powerpoint/2010/main" val="301092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73 Rectángulo">
            <a:extLst>
              <a:ext uri="{FF2B5EF4-FFF2-40B4-BE49-F238E27FC236}">
                <a16:creationId xmlns:a16="http://schemas.microsoft.com/office/drawing/2014/main" id="{A1FFE4AF-6383-4D59-AB1E-6386D26BB3F4}"/>
              </a:ext>
            </a:extLst>
          </p:cNvPr>
          <p:cNvSpPr/>
          <p:nvPr/>
        </p:nvSpPr>
        <p:spPr>
          <a:xfrm>
            <a:off x="3146009" y="6597352"/>
            <a:ext cx="28803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74 CuadroTexto">
            <a:extLst>
              <a:ext uri="{FF2B5EF4-FFF2-40B4-BE49-F238E27FC236}">
                <a16:creationId xmlns:a16="http://schemas.microsoft.com/office/drawing/2014/main" id="{7D7A8AF3-B79C-415B-9FA8-78FAD38FE9B5}"/>
              </a:ext>
            </a:extLst>
          </p:cNvPr>
          <p:cNvSpPr txBox="1"/>
          <p:nvPr/>
        </p:nvSpPr>
        <p:spPr>
          <a:xfrm>
            <a:off x="2500104" y="6573506"/>
            <a:ext cx="5184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/>
              <a:t>Loma Redonda #1500 Colonia Loma Larga     Teléfono: 51 02 86 00</a:t>
            </a:r>
          </a:p>
        </p:txBody>
      </p:sp>
      <p:sp>
        <p:nvSpPr>
          <p:cNvPr id="6" name="77 CuadroTexto">
            <a:extLst>
              <a:ext uri="{FF2B5EF4-FFF2-40B4-BE49-F238E27FC236}">
                <a16:creationId xmlns:a16="http://schemas.microsoft.com/office/drawing/2014/main" id="{1B1B4877-AA87-478D-AD65-D3B5FAAA5275}"/>
              </a:ext>
            </a:extLst>
          </p:cNvPr>
          <p:cNvSpPr txBox="1"/>
          <p:nvPr/>
        </p:nvSpPr>
        <p:spPr>
          <a:xfrm>
            <a:off x="395536" y="1758266"/>
            <a:ext cx="8496944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sz="1100" b="1" dirty="0"/>
              <a:t>Artículo 115</a:t>
            </a:r>
            <a:r>
              <a:rPr lang="es-MX" sz="1100" dirty="0"/>
              <a:t>. La Dirección de Operación del Sistema para el Desarrollo Integral de la Familia tendrá a su cargo las siguientes atribuciones:</a:t>
            </a:r>
          </a:p>
          <a:p>
            <a:r>
              <a:rPr lang="es-MX" sz="600" dirty="0"/>
              <a:t> </a:t>
            </a:r>
          </a:p>
          <a:p>
            <a:pPr lvl="1"/>
            <a:r>
              <a:rPr lang="es-MX" sz="1100" dirty="0"/>
              <a:t>I. Promover y operar esquemas de enlace y apoyo a la función administrativa del Sistema para el Desarrollo Integral de la Familia, en cuanto a la vinculación de la Dirección General con sus Unidades Administrativas;</a:t>
            </a:r>
          </a:p>
          <a:p>
            <a:pPr lvl="1"/>
            <a:r>
              <a:rPr lang="es-MX" sz="1100" dirty="0"/>
              <a:t>II. Dar seguimiento a los compromisos institucionales del Sistema para el Desarrollo Integral de la Familia con entidades federativas, Municipios y los sectores público, social y privado, en coordinación con las Unidades Administrativas responsables de su ejecución;</a:t>
            </a:r>
          </a:p>
          <a:p>
            <a:pPr lvl="1"/>
            <a:r>
              <a:rPr lang="es-MX" sz="1100" dirty="0"/>
              <a:t>III. Diseñar y ejecutar proyectos, programas y acciones para el fortalecimiento del Sistema para el Desarrollo Integral de la Familia;</a:t>
            </a:r>
          </a:p>
          <a:p>
            <a:pPr lvl="1"/>
            <a:r>
              <a:rPr lang="es-MX" sz="1100" dirty="0"/>
              <a:t>IV. Establecer los vínculos con las Organizaciones de la Sociedad Civil para lograr sinergias en beneficio de la población sujeta de asistencia social; </a:t>
            </a:r>
          </a:p>
          <a:p>
            <a:pPr lvl="1"/>
            <a:r>
              <a:rPr lang="es-MX" sz="1100" dirty="0"/>
              <a:t>V. Conceder audiencia o en su caso coordinar y gestionar para su atención las diversas peticiones que requieran de una atención ciudadana y que sean encomendadas por la Dirección General; </a:t>
            </a:r>
          </a:p>
          <a:p>
            <a:pPr lvl="1"/>
            <a:r>
              <a:rPr lang="es-MX" sz="1100" dirty="0"/>
              <a:t>VI. Apoyar al Director General en el análisis, elaboración y ejecución de políticas y proyectos de desarrollo institucional;</a:t>
            </a:r>
          </a:p>
          <a:p>
            <a:pPr lvl="1"/>
            <a:r>
              <a:rPr lang="es-MX" sz="1100" dirty="0"/>
              <a:t>XI. Operar un sistema de información estadística que sirva de apoyo para la planeación, evaluación y toma de decisiones. Ser depositario de la información estadística oficial de su compilación, validación y divulgación, y;</a:t>
            </a:r>
          </a:p>
          <a:p>
            <a:pPr lvl="1"/>
            <a:r>
              <a:rPr lang="es-MX" sz="1100" dirty="0"/>
              <a:t>XII. Las que le ordene el Director General y demás que las leyes, reglamentos municipales y otras disposiciones normativas le encomienden. </a:t>
            </a:r>
          </a:p>
          <a:p>
            <a:pPr lvl="1"/>
            <a:endParaRPr lang="es-MX" sz="1100" dirty="0"/>
          </a:p>
          <a:p>
            <a:pPr lvl="0" fontAlgn="base"/>
            <a:r>
              <a:rPr lang="es-MX" sz="1100" b="1" dirty="0"/>
              <a:t>Artículo 116</a:t>
            </a:r>
            <a:r>
              <a:rPr lang="es-MX" sz="1100" dirty="0"/>
              <a:t>. La Dirección de Centros de Bienestar Familiar del Sistema para el Desarrollo Integral de la Familia tendrá a su cargo las siguientes atribuciones:</a:t>
            </a:r>
          </a:p>
          <a:p>
            <a:r>
              <a:rPr lang="es-MX" sz="600" dirty="0"/>
              <a:t> </a:t>
            </a:r>
          </a:p>
          <a:p>
            <a:pPr lvl="1"/>
            <a:r>
              <a:rPr lang="es-MX" sz="1100" dirty="0"/>
              <a:t>I. Promover la interacción comunitaria a través del fortalecimiento familiar;</a:t>
            </a:r>
          </a:p>
          <a:p>
            <a:pPr lvl="1"/>
            <a:r>
              <a:rPr lang="es-MX" sz="1100" dirty="0"/>
              <a:t>II. Articular las acciones de los centros de bienestar familiar;</a:t>
            </a:r>
          </a:p>
          <a:p>
            <a:pPr lvl="1"/>
            <a:r>
              <a:rPr lang="es-MX" sz="1100" dirty="0"/>
              <a:t>III. Brindar cursos, talleres y actividades que estimulen el desarrollo integral de las personas;</a:t>
            </a:r>
          </a:p>
          <a:p>
            <a:pPr lvl="1"/>
            <a:r>
              <a:rPr lang="es-MX" sz="1100" dirty="0"/>
              <a:t>IV. Realizar acciones dirigidas a impulsar a la familia como espacio para el liderazgo y el desarrollo emprendedor a través de las siguientes acentuaciones: Deportivas, culturales, académicas y sociales que sean autosustentables; </a:t>
            </a:r>
          </a:p>
          <a:p>
            <a:pPr lvl="1"/>
            <a:r>
              <a:rPr lang="es-MX" sz="1100" dirty="0"/>
              <a:t>V. Crear los Comités Ciudadanos en cada Centro de Bienestar Familiar para su adecuado funcionamiento;</a:t>
            </a:r>
          </a:p>
          <a:p>
            <a:pPr lvl="1"/>
            <a:r>
              <a:rPr lang="es-MX" sz="1100" dirty="0"/>
              <a:t>VI. Colaborar con la entrega directa de apoyos alimentarios a la población vulnerable;</a:t>
            </a:r>
          </a:p>
          <a:p>
            <a:pPr lvl="1"/>
            <a:r>
              <a:rPr lang="es-MX" sz="1100" dirty="0"/>
              <a:t>VII. Promover la participación de los ciudadanos en los centros de su adscripción, y;</a:t>
            </a:r>
          </a:p>
          <a:p>
            <a:pPr lvl="1"/>
            <a:r>
              <a:rPr lang="es-MX" sz="1100" dirty="0"/>
              <a:t>VIII. Las que le ordene el Director General y demás que las leyes, reglamentos municipales y otras disposiciones normativas le encomienden. </a:t>
            </a:r>
          </a:p>
          <a:p>
            <a:pPr lvl="1"/>
            <a:endParaRPr lang="es-MX" sz="1100" dirty="0"/>
          </a:p>
          <a:p>
            <a:pPr lvl="1"/>
            <a:endParaRPr lang="es-MX" sz="1100" dirty="0"/>
          </a:p>
          <a:p>
            <a:pPr lvl="1"/>
            <a:endParaRPr lang="es-MX" sz="1100" dirty="0"/>
          </a:p>
        </p:txBody>
      </p:sp>
      <p:sp>
        <p:nvSpPr>
          <p:cNvPr id="7" name="79 Rectángulo">
            <a:extLst>
              <a:ext uri="{FF2B5EF4-FFF2-40B4-BE49-F238E27FC236}">
                <a16:creationId xmlns:a16="http://schemas.microsoft.com/office/drawing/2014/main" id="{2D5CCEF9-AD5F-47D7-955A-F6508B82B4F6}"/>
              </a:ext>
            </a:extLst>
          </p:cNvPr>
          <p:cNvSpPr/>
          <p:nvPr/>
        </p:nvSpPr>
        <p:spPr>
          <a:xfrm>
            <a:off x="827584" y="1113245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Al Sistema para el Desarrollo Integral de la familia le competen las siguientes atribuciones y responsabilidades en términos de los artículos 112 al 117 del Reglamento de la Administración Pública del Municipio de Monterrey: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6 CuadroTexto">
            <a:extLst>
              <a:ext uri="{FF2B5EF4-FFF2-40B4-BE49-F238E27FC236}">
                <a16:creationId xmlns:a16="http://schemas.microsoft.com/office/drawing/2014/main" id="{52DEF462-CFE6-4502-B40C-B7A194A09363}"/>
              </a:ext>
            </a:extLst>
          </p:cNvPr>
          <p:cNvSpPr txBox="1"/>
          <p:nvPr/>
        </p:nvSpPr>
        <p:spPr>
          <a:xfrm>
            <a:off x="2500104" y="580791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Sistema para el Desarrollo Integral de la Familia </a:t>
            </a:r>
          </a:p>
        </p:txBody>
      </p:sp>
    </p:spTree>
    <p:extLst>
      <p:ext uri="{BB962C8B-B14F-4D97-AF65-F5344CB8AC3E}">
        <p14:creationId xmlns:p14="http://schemas.microsoft.com/office/powerpoint/2010/main" val="72396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73 Rectángulo">
            <a:extLst>
              <a:ext uri="{FF2B5EF4-FFF2-40B4-BE49-F238E27FC236}">
                <a16:creationId xmlns:a16="http://schemas.microsoft.com/office/drawing/2014/main" id="{22EDF23D-5218-41FD-B3BE-C8389E47BDAA}"/>
              </a:ext>
            </a:extLst>
          </p:cNvPr>
          <p:cNvSpPr/>
          <p:nvPr/>
        </p:nvSpPr>
        <p:spPr>
          <a:xfrm>
            <a:off x="3146009" y="6597352"/>
            <a:ext cx="28803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74 CuadroTexto">
            <a:extLst>
              <a:ext uri="{FF2B5EF4-FFF2-40B4-BE49-F238E27FC236}">
                <a16:creationId xmlns:a16="http://schemas.microsoft.com/office/drawing/2014/main" id="{5A932542-AF02-4E63-BF53-1566CB118F06}"/>
              </a:ext>
            </a:extLst>
          </p:cNvPr>
          <p:cNvSpPr txBox="1"/>
          <p:nvPr/>
        </p:nvSpPr>
        <p:spPr>
          <a:xfrm>
            <a:off x="2500104" y="6573506"/>
            <a:ext cx="5184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/>
              <a:t>Loma Redonda #1500 Colonia Loma Larga     Teléfono: 51 02 86 00</a:t>
            </a:r>
          </a:p>
        </p:txBody>
      </p:sp>
      <p:sp>
        <p:nvSpPr>
          <p:cNvPr id="6" name="77 CuadroTexto">
            <a:extLst>
              <a:ext uri="{FF2B5EF4-FFF2-40B4-BE49-F238E27FC236}">
                <a16:creationId xmlns:a16="http://schemas.microsoft.com/office/drawing/2014/main" id="{72A73DB4-C991-4182-A5F4-67F4C5CE8485}"/>
              </a:ext>
            </a:extLst>
          </p:cNvPr>
          <p:cNvSpPr txBox="1"/>
          <p:nvPr/>
        </p:nvSpPr>
        <p:spPr>
          <a:xfrm>
            <a:off x="397074" y="1748810"/>
            <a:ext cx="849694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sz="1100" b="1" dirty="0"/>
              <a:t>Art. 117</a:t>
            </a:r>
            <a:r>
              <a:rPr lang="es-MX" sz="1100" dirty="0"/>
              <a:t>. La Dirección de Infancia y Familia del Sistema para el Desarrollo Integral de la Familia tendrá a su cargo las siguientes atribuciones:</a:t>
            </a:r>
          </a:p>
          <a:p>
            <a:r>
              <a:rPr lang="es-MX" sz="600" dirty="0"/>
              <a:t> </a:t>
            </a:r>
          </a:p>
          <a:p>
            <a:pPr lvl="1"/>
            <a:r>
              <a:rPr lang="es-MX" sz="1100" dirty="0"/>
              <a:t>I. Ejecutar programas, acciones y proyectos para la integración social de la familia y la comunidad en condiciones de riesgo, que les permita afrontar su problemática, con énfasis en la participación y organización comunitaria;</a:t>
            </a:r>
          </a:p>
          <a:p>
            <a:pPr lvl="1"/>
            <a:r>
              <a:rPr lang="es-MX" sz="1100" dirty="0"/>
              <a:t>II. Proponer y ejecutar acciones y programas de prevención de problemáticas y violencia intrafamiliar, mediante la detección temprana de casos que permita una eficiente canalización;</a:t>
            </a:r>
          </a:p>
          <a:p>
            <a:pPr lvl="1"/>
            <a:r>
              <a:rPr lang="es-MX" sz="1100" dirty="0"/>
              <a:t>III. Diseñar e implementar programas preventivos, orientados a la superación personal de niñas, niños, adolescentes y jóvenes en situaciones de riesgo;</a:t>
            </a:r>
          </a:p>
          <a:p>
            <a:pPr lvl="1"/>
            <a:r>
              <a:rPr lang="es-MX" sz="1100" dirty="0"/>
              <a:t>IV. Formular diagnósticos, estudios e investigaciones en materia de integración social, para la detección de necesidades de los sectores marginados y de escasos recursos de la comunidad; </a:t>
            </a:r>
          </a:p>
          <a:p>
            <a:pPr lvl="1"/>
            <a:r>
              <a:rPr lang="es-MX" sz="1100" dirty="0"/>
              <a:t>V. Ejecutar, coordinar y llevar el seguimiento de programas para la protección a los niños, niñas y adolescentes privados del cuidado parental, orientados a la reintegración al entorno familiar de origen, o en su caso, a la familia extensa, solidaria o adoptiva;</a:t>
            </a:r>
          </a:p>
          <a:p>
            <a:pPr lvl="1"/>
            <a:r>
              <a:rPr lang="es-MX" sz="1100" dirty="0"/>
              <a:t>VI. Implementar políticas de fortalecimiento familiar dirigido a las familias vulnerables para impulsar la </a:t>
            </a:r>
            <a:r>
              <a:rPr lang="es-MX" sz="1100" dirty="0" err="1"/>
              <a:t>parentalidad</a:t>
            </a:r>
            <a:r>
              <a:rPr lang="es-MX" sz="1100" dirty="0"/>
              <a:t> asistida y responsable;</a:t>
            </a:r>
          </a:p>
          <a:p>
            <a:pPr lvl="1"/>
            <a:r>
              <a:rPr lang="es-MX" sz="1100" dirty="0"/>
              <a:t>VII. Prestar servicios de atención, cuidado y desarrollo integral infantil a través de los Centros de Atención Infantil, y a los hijos de familias trabajadoras en situación de vulnerabilidad socioeconómica;</a:t>
            </a:r>
          </a:p>
          <a:p>
            <a:pPr lvl="1"/>
            <a:r>
              <a:rPr lang="es-MX" sz="1100" dirty="0"/>
              <a:t>VIII. Instrumentar programas de prevención del maltrato a niñas, niños y adolescentes;</a:t>
            </a:r>
          </a:p>
          <a:p>
            <a:pPr lvl="1"/>
            <a:r>
              <a:rPr lang="es-MX" sz="1100" dirty="0"/>
              <a:t>IX. Recibir, atender y en su caso canalizar, quejas y denuncias por violaciones de derechos de niñas, niños y adolescentes;</a:t>
            </a:r>
          </a:p>
          <a:p>
            <a:pPr lvl="1"/>
            <a:r>
              <a:rPr lang="es-MX" sz="1100" dirty="0"/>
              <a:t>X. Establecer programas de apoyo jurídico y psicológico a los padres de familia que hayan vulnerado los derechos de sus hijos menores de edad; </a:t>
            </a:r>
          </a:p>
          <a:p>
            <a:pPr lvl="1"/>
            <a:r>
              <a:rPr lang="es-MX" sz="1100" dirty="0"/>
              <a:t>XI. Ser enlace entre niñas, niños y adolescentes y las autoridades estatales y federales;</a:t>
            </a:r>
          </a:p>
          <a:p>
            <a:pPr lvl="1"/>
            <a:r>
              <a:rPr lang="es-MX" sz="1100" dirty="0"/>
              <a:t>XII. Implementar la solución pacífica de conflictos en el ámbito familiar;</a:t>
            </a:r>
          </a:p>
          <a:p>
            <a:pPr lvl="1"/>
            <a:r>
              <a:rPr lang="es-MX" sz="1100" dirty="0"/>
              <a:t>XIII. Diseñar programas de acompañamiento para la convivencia entre niñas, niños y adolescentes con sus ascendientes, derivada de una resolución administrativa o judicial;</a:t>
            </a:r>
          </a:p>
          <a:p>
            <a:pPr lvl="1"/>
            <a:r>
              <a:rPr lang="es-MX" sz="1100" dirty="0"/>
              <a:t>XIV. Llevar a cabo procedimientos de adopción y de acogimiento familiar, así como su seguimiento;</a:t>
            </a:r>
          </a:p>
          <a:p>
            <a:pPr lvl="1"/>
            <a:r>
              <a:rPr lang="es-MX" sz="1100" dirty="0"/>
              <a:t>XV. Realizar las valoraciones necesarias y otorgar el Certificado de Idoneidad para Adopción y el Certificado de Idoneidad para Acogimiento Familiar, y;</a:t>
            </a:r>
          </a:p>
          <a:p>
            <a:pPr lvl="1"/>
            <a:r>
              <a:rPr lang="es-MX" sz="1100" dirty="0"/>
              <a:t>XVI. Las que le ordene el Director General y demás que las leyes, reglamentos municipales y otras disposiciones normativas le encomienden. </a:t>
            </a:r>
          </a:p>
        </p:txBody>
      </p:sp>
      <p:sp>
        <p:nvSpPr>
          <p:cNvPr id="7" name="79 Rectángulo">
            <a:extLst>
              <a:ext uri="{FF2B5EF4-FFF2-40B4-BE49-F238E27FC236}">
                <a16:creationId xmlns:a16="http://schemas.microsoft.com/office/drawing/2014/main" id="{6EF3002F-28EC-4D3E-9043-D319D14D192A}"/>
              </a:ext>
            </a:extLst>
          </p:cNvPr>
          <p:cNvSpPr/>
          <p:nvPr/>
        </p:nvSpPr>
        <p:spPr>
          <a:xfrm>
            <a:off x="827584" y="1134791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Al Sistema para el Desarrollo Integral de la familia le competen las siguientes atribuciones y responsabilidades en términos de los artículos 112 al 117 del Reglamento de la Administración Pública del Municipio de Monterrey: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6 CuadroTexto">
            <a:extLst>
              <a:ext uri="{FF2B5EF4-FFF2-40B4-BE49-F238E27FC236}">
                <a16:creationId xmlns:a16="http://schemas.microsoft.com/office/drawing/2014/main" id="{4B041E9A-2A46-41B4-9C6B-CB9B60598CC1}"/>
              </a:ext>
            </a:extLst>
          </p:cNvPr>
          <p:cNvSpPr txBox="1"/>
          <p:nvPr/>
        </p:nvSpPr>
        <p:spPr>
          <a:xfrm>
            <a:off x="2483768" y="58359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Sistema para el Desarrollo Integral de la Familia </a:t>
            </a:r>
          </a:p>
        </p:txBody>
      </p:sp>
    </p:spTree>
    <p:extLst>
      <p:ext uri="{BB962C8B-B14F-4D97-AF65-F5344CB8AC3E}">
        <p14:creationId xmlns:p14="http://schemas.microsoft.com/office/powerpoint/2010/main" val="230601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73 Rectángulo">
            <a:extLst>
              <a:ext uri="{FF2B5EF4-FFF2-40B4-BE49-F238E27FC236}">
                <a16:creationId xmlns:a16="http://schemas.microsoft.com/office/drawing/2014/main" id="{5570D4A1-81E6-4D43-B738-842458B64B44}"/>
              </a:ext>
            </a:extLst>
          </p:cNvPr>
          <p:cNvSpPr/>
          <p:nvPr/>
        </p:nvSpPr>
        <p:spPr>
          <a:xfrm>
            <a:off x="3146009" y="6597352"/>
            <a:ext cx="28803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74 CuadroTexto">
            <a:extLst>
              <a:ext uri="{FF2B5EF4-FFF2-40B4-BE49-F238E27FC236}">
                <a16:creationId xmlns:a16="http://schemas.microsoft.com/office/drawing/2014/main" id="{3FE724AD-2317-44CE-8298-C4C9BB5B4EFF}"/>
              </a:ext>
            </a:extLst>
          </p:cNvPr>
          <p:cNvSpPr txBox="1"/>
          <p:nvPr/>
        </p:nvSpPr>
        <p:spPr>
          <a:xfrm>
            <a:off x="2500104" y="6573506"/>
            <a:ext cx="5184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/>
              <a:t>Loma Redonda #1500 Colonia Loma Larga     Teléfono: 51 02 86 00</a:t>
            </a:r>
          </a:p>
        </p:txBody>
      </p:sp>
      <p:sp>
        <p:nvSpPr>
          <p:cNvPr id="6" name="79 Rectángulo">
            <a:extLst>
              <a:ext uri="{FF2B5EF4-FFF2-40B4-BE49-F238E27FC236}">
                <a16:creationId xmlns:a16="http://schemas.microsoft.com/office/drawing/2014/main" id="{E3ECCC85-ACC4-4730-8FE3-549AD6399A88}"/>
              </a:ext>
            </a:extLst>
          </p:cNvPr>
          <p:cNvSpPr/>
          <p:nvPr/>
        </p:nvSpPr>
        <p:spPr>
          <a:xfrm>
            <a:off x="826468" y="112569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 la Dirección General del Desarrollo Integral de la Familia le competen las siguientes atribuciones y responsabilidades en términos de los artículos 5 al 16 del Reglamento Interior de DIF Monterrey, las cuales se llevan a cabo por las áreas competentes respectivas según se describe a continuación: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5 CuadroTexto">
            <a:extLst>
              <a:ext uri="{FF2B5EF4-FFF2-40B4-BE49-F238E27FC236}">
                <a16:creationId xmlns:a16="http://schemas.microsoft.com/office/drawing/2014/main" id="{F20EA15C-C3B9-40D5-BFA6-A35F3DDCD3CD}"/>
              </a:ext>
            </a:extLst>
          </p:cNvPr>
          <p:cNvSpPr txBox="1"/>
          <p:nvPr/>
        </p:nvSpPr>
        <p:spPr>
          <a:xfrm>
            <a:off x="337295" y="1842947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cs typeface="Arial" panose="020B0604020202020204" pitchFamily="34" charset="0"/>
              </a:rPr>
              <a:t>Artículo 5.- El DIF tendrá los siguientes objetivos:</a:t>
            </a:r>
          </a:p>
          <a:p>
            <a:r>
              <a:rPr lang="es-MX" sz="1100" dirty="0">
                <a:cs typeface="Arial" panose="020B0604020202020204" pitchFamily="34" charset="0"/>
              </a:rPr>
              <a:t>I. Apoyar el desarrollo integral de la familia y de la comunidad del municipio.</a:t>
            </a:r>
          </a:p>
          <a:p>
            <a:r>
              <a:rPr lang="es-MX" sz="1100" dirty="0">
                <a:cs typeface="Arial" panose="020B0604020202020204" pitchFamily="34" charset="0"/>
              </a:rPr>
              <a:t>II. Impulsar el sano crecimiento físico y mental de la niñez;</a:t>
            </a:r>
          </a:p>
          <a:p>
            <a:r>
              <a:rPr lang="es-MX" sz="1100" dirty="0">
                <a:cs typeface="Arial" panose="020B0604020202020204" pitchFamily="34" charset="0"/>
              </a:rPr>
              <a:t>III. Solicitar, fomentar y promover apoyos de las personas físicas y morales públicas o privadas cuyo objeto sea la prestación de servicios de asistencia social;</a:t>
            </a:r>
          </a:p>
          <a:p>
            <a:r>
              <a:rPr lang="es-MX" sz="1100" dirty="0">
                <a:cs typeface="Arial" panose="020B0604020202020204" pitchFamily="34" charset="0"/>
              </a:rPr>
              <a:t>IV. Participar, en el ámbito de competencia de la dirección, en la coordinación de acciones que realicen los diferentes sectores en beneficio de la población afectada por contingencias o desastres naturales;</a:t>
            </a:r>
          </a:p>
          <a:p>
            <a:r>
              <a:rPr lang="es-MX" sz="1100" dirty="0">
                <a:cs typeface="Arial" panose="020B0604020202020204" pitchFamily="34" charset="0"/>
              </a:rPr>
              <a:t>V. Procurar el bienestar y el desarrollo de la comunidad, creando mejores condiciones de vida para las familias;</a:t>
            </a:r>
          </a:p>
          <a:p>
            <a:r>
              <a:rPr lang="es-MX" sz="1100" dirty="0">
                <a:cs typeface="Arial" panose="020B0604020202020204" pitchFamily="34" charset="0"/>
              </a:rPr>
              <a:t>VI. Coordinar las actividades que en materia de asistencia social, realicen las dependencias y entidades municipales; y</a:t>
            </a:r>
          </a:p>
          <a:p>
            <a:r>
              <a:rPr lang="es-MX" sz="1100" dirty="0">
                <a:cs typeface="Arial" panose="020B0604020202020204" pitchFamily="34" charset="0"/>
              </a:rPr>
              <a:t>VII. Las demás que le concedan otros ordenamientos legales.</a:t>
            </a:r>
          </a:p>
          <a:p>
            <a:r>
              <a:rPr lang="es-MX" sz="1100" b="1" dirty="0">
                <a:cs typeface="Arial" panose="020B0604020202020204" pitchFamily="34" charset="0"/>
              </a:rPr>
              <a:t> </a:t>
            </a:r>
          </a:p>
          <a:p>
            <a:r>
              <a:rPr lang="es-MX" sz="1100" dirty="0">
                <a:cs typeface="Arial" panose="020B0604020202020204" pitchFamily="34" charset="0"/>
              </a:rPr>
              <a:t>Artículo 6.- El DIF para el despacho de los asuntos de su competencia, se auxiliará con la siguiente estructura:</a:t>
            </a:r>
          </a:p>
          <a:p>
            <a:r>
              <a:rPr lang="es-MX" sz="1100" dirty="0">
                <a:cs typeface="Arial" panose="020B0604020202020204" pitchFamily="34" charset="0"/>
              </a:rPr>
              <a:t>I. Presidenta del DIF.</a:t>
            </a:r>
          </a:p>
          <a:p>
            <a:r>
              <a:rPr lang="es-MX" sz="1100" dirty="0">
                <a:cs typeface="Arial" panose="020B0604020202020204" pitchFamily="34" charset="0"/>
              </a:rPr>
              <a:t>II. Dirección general;</a:t>
            </a:r>
          </a:p>
          <a:p>
            <a:r>
              <a:rPr lang="es-MX" sz="1100" dirty="0">
                <a:cs typeface="Arial" panose="020B0604020202020204" pitchFamily="34" charset="0"/>
              </a:rPr>
              <a:t>III. Subdirección de administración;</a:t>
            </a:r>
          </a:p>
          <a:p>
            <a:r>
              <a:rPr lang="es-MX" sz="1100" dirty="0">
                <a:cs typeface="Arial" panose="020B0604020202020204" pitchFamily="34" charset="0"/>
              </a:rPr>
              <a:t>IV. Subdirección de asistencia social y de la tercera edad;</a:t>
            </a:r>
          </a:p>
          <a:p>
            <a:r>
              <a:rPr lang="es-MX" sz="1100" dirty="0">
                <a:cs typeface="Arial" panose="020B0604020202020204" pitchFamily="34" charset="0"/>
              </a:rPr>
              <a:t>V. Subdirección de integración social;</a:t>
            </a:r>
          </a:p>
          <a:p>
            <a:r>
              <a:rPr lang="es-MX" sz="1100" dirty="0">
                <a:cs typeface="Arial" panose="020B0604020202020204" pitchFamily="34" charset="0"/>
              </a:rPr>
              <a:t>VI. Subdirección de la mujer y la familia;</a:t>
            </a:r>
          </a:p>
          <a:p>
            <a:r>
              <a:rPr lang="es-MX" sz="1100" dirty="0">
                <a:cs typeface="Arial" panose="020B0604020202020204" pitchFamily="34" charset="0"/>
              </a:rPr>
              <a:t>VII. Coordinación de centros cívicos y de desarrollo; y</a:t>
            </a:r>
          </a:p>
          <a:p>
            <a:r>
              <a:rPr lang="es-MX" sz="1100" dirty="0">
                <a:cs typeface="Arial" panose="020B0604020202020204" pitchFamily="34" charset="0"/>
              </a:rPr>
              <a:t>VIII. Departamento de atención a personas con discapacidad.</a:t>
            </a:r>
          </a:p>
          <a:p>
            <a:endParaRPr lang="es-MX" sz="1100" dirty="0">
              <a:cs typeface="Arial" panose="020B0604020202020204" pitchFamily="34" charset="0"/>
            </a:endParaRPr>
          </a:p>
          <a:p>
            <a:r>
              <a:rPr lang="es-MX" sz="1100" dirty="0">
                <a:cs typeface="Arial" panose="020B0604020202020204" pitchFamily="34" charset="0"/>
              </a:rPr>
              <a:t>Artículo 7.- El DIF tendrá a una persona designada por el Presidente Municipal como Director General, quien tendrá las atribuciones, obligaciones y responsabilidades que establece el Reglamento Orgánico de la Administración Pública del Municipio de Monterrey, así como los demás ordenamientos legales.</a:t>
            </a:r>
          </a:p>
          <a:p>
            <a:r>
              <a:rPr lang="es-MX" sz="1100" dirty="0">
                <a:cs typeface="Arial" panose="020B0604020202020204" pitchFamily="34" charset="0"/>
              </a:rPr>
              <a:t>Artículo 8.- La Dirección General brindará la atención oportuna con personal capacitado, implementando programas que se orienten a fortalecer el núcleo familiar, así como la prevención de problemas sociales procurando la participación de la comunidad.</a:t>
            </a:r>
          </a:p>
          <a:p>
            <a:r>
              <a:rPr lang="es-MX" sz="1100" dirty="0">
                <a:cs typeface="Arial" panose="020B0604020202020204" pitchFamily="34" charset="0"/>
              </a:rPr>
              <a:t> </a:t>
            </a:r>
          </a:p>
          <a:p>
            <a:r>
              <a:rPr lang="es-MX" sz="1100" dirty="0">
                <a:cs typeface="Arial" panose="020B0604020202020204" pitchFamily="34" charset="0"/>
              </a:rPr>
              <a:t>Artículo 9.- La Dirección General contará, entre otras áreas de apoyo, con la de eventos y recaudación de donativos.</a:t>
            </a:r>
          </a:p>
        </p:txBody>
      </p:sp>
      <p:sp>
        <p:nvSpPr>
          <p:cNvPr id="10" name="8 CuadroTexto">
            <a:extLst>
              <a:ext uri="{FF2B5EF4-FFF2-40B4-BE49-F238E27FC236}">
                <a16:creationId xmlns:a16="http://schemas.microsoft.com/office/drawing/2014/main" id="{0BAB85C0-F987-440C-937C-E9D1B6E3FC61}"/>
              </a:ext>
            </a:extLst>
          </p:cNvPr>
          <p:cNvSpPr txBox="1"/>
          <p:nvPr/>
        </p:nvSpPr>
        <p:spPr>
          <a:xfrm>
            <a:off x="2474704" y="575546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Sistema para el Desarrollo Integral de la Familia </a:t>
            </a:r>
          </a:p>
        </p:txBody>
      </p:sp>
    </p:spTree>
    <p:extLst>
      <p:ext uri="{BB962C8B-B14F-4D97-AF65-F5344CB8AC3E}">
        <p14:creationId xmlns:p14="http://schemas.microsoft.com/office/powerpoint/2010/main" val="8803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73 Rectángulo">
            <a:extLst>
              <a:ext uri="{FF2B5EF4-FFF2-40B4-BE49-F238E27FC236}">
                <a16:creationId xmlns:a16="http://schemas.microsoft.com/office/drawing/2014/main" id="{960E2AF1-4B28-4386-8B9C-4D41E0BBFABD}"/>
              </a:ext>
            </a:extLst>
          </p:cNvPr>
          <p:cNvSpPr/>
          <p:nvPr/>
        </p:nvSpPr>
        <p:spPr>
          <a:xfrm>
            <a:off x="3146009" y="6597352"/>
            <a:ext cx="28803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74 CuadroTexto">
            <a:extLst>
              <a:ext uri="{FF2B5EF4-FFF2-40B4-BE49-F238E27FC236}">
                <a16:creationId xmlns:a16="http://schemas.microsoft.com/office/drawing/2014/main" id="{4F75DE21-86CC-430F-ABB4-52A4C42E09CA}"/>
              </a:ext>
            </a:extLst>
          </p:cNvPr>
          <p:cNvSpPr txBox="1"/>
          <p:nvPr/>
        </p:nvSpPr>
        <p:spPr>
          <a:xfrm>
            <a:off x="2500104" y="6573506"/>
            <a:ext cx="5184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/>
              <a:t>Loma Redonda #1500 Colonia Loma Larga     Teléfono: 51 02 86 00</a:t>
            </a:r>
          </a:p>
        </p:txBody>
      </p:sp>
      <p:sp>
        <p:nvSpPr>
          <p:cNvPr id="6" name="79 Rectángulo">
            <a:extLst>
              <a:ext uri="{FF2B5EF4-FFF2-40B4-BE49-F238E27FC236}">
                <a16:creationId xmlns:a16="http://schemas.microsoft.com/office/drawing/2014/main" id="{11024C45-8885-45AF-809D-6191D980CA13}"/>
              </a:ext>
            </a:extLst>
          </p:cNvPr>
          <p:cNvSpPr/>
          <p:nvPr/>
        </p:nvSpPr>
        <p:spPr>
          <a:xfrm>
            <a:off x="826468" y="1172189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 la Dirección General del Desarrollo Integral de la Familia le competen las siguientes atribuciones y responsabilidades en términos de los artículos 5 al 16 del Reglamento Interior de DIF Monterrey, las cuales se llevan a cabo por las áreas competentes respectivas según se describe a continuación: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5 CuadroTexto">
            <a:extLst>
              <a:ext uri="{FF2B5EF4-FFF2-40B4-BE49-F238E27FC236}">
                <a16:creationId xmlns:a16="http://schemas.microsoft.com/office/drawing/2014/main" id="{F15C5808-8DD8-4FCD-92D6-F1D121FA17B7}"/>
              </a:ext>
            </a:extLst>
          </p:cNvPr>
          <p:cNvSpPr txBox="1"/>
          <p:nvPr/>
        </p:nvSpPr>
        <p:spPr>
          <a:xfrm>
            <a:off x="337295" y="1951433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cs typeface="Arial" panose="020B0604020202020204" pitchFamily="34" charset="0"/>
              </a:rPr>
              <a:t>Artículo 10.- La subdirección de administración se encargará de llevar el manejo y aplicación de los recursos humanos, económicos y materiales de acuerdo con los procedimientos y normas establecidos, así como el de realizar trámites diversos para que se otorguen los recursos necesarios en la Dirección General.</a:t>
            </a:r>
          </a:p>
          <a:p>
            <a:r>
              <a:rPr lang="es-MX" sz="1100" dirty="0">
                <a:cs typeface="Arial" panose="020B0604020202020204" pitchFamily="34" charset="0"/>
              </a:rPr>
              <a:t> </a:t>
            </a:r>
          </a:p>
          <a:p>
            <a:r>
              <a:rPr lang="es-MX" sz="1100" dirty="0">
                <a:cs typeface="Arial" panose="020B0604020202020204" pitchFamily="34" charset="0"/>
              </a:rPr>
              <a:t>Artículo 11.- La subdirección de asistencia social será la encargada de dar continuidad y vigilar el programa de apoyo a personas en estado de necesidad, con el fin de mejorar su calidad de vida, atendiendo a sus necesidades básicas e integrándolo a la vida productiva. La subdirección realizará las actividades de asistencia social en sus distintos programas, considerando la aplicación de los ordenamientos legales establecidos.</a:t>
            </a:r>
          </a:p>
          <a:p>
            <a:r>
              <a:rPr lang="es-MX" sz="1100" dirty="0">
                <a:cs typeface="Arial" panose="020B0604020202020204" pitchFamily="34" charset="0"/>
              </a:rPr>
              <a:t> </a:t>
            </a:r>
          </a:p>
          <a:p>
            <a:r>
              <a:rPr lang="es-MX" sz="1100" dirty="0">
                <a:cs typeface="Arial" panose="020B0604020202020204" pitchFamily="34" charset="0"/>
              </a:rPr>
              <a:t>Artículo 12.- La subdirección de integración social realizará los programas dirigidos a grupos en riesgo y administrará los centros de desarrollo infantil.</a:t>
            </a:r>
          </a:p>
          <a:p>
            <a:r>
              <a:rPr lang="es-MX" sz="1100" dirty="0">
                <a:cs typeface="Arial" panose="020B0604020202020204" pitchFamily="34" charset="0"/>
              </a:rPr>
              <a:t> </a:t>
            </a:r>
          </a:p>
          <a:p>
            <a:r>
              <a:rPr lang="es-MX" sz="1100" dirty="0">
                <a:cs typeface="Arial" panose="020B0604020202020204" pitchFamily="34" charset="0"/>
              </a:rPr>
              <a:t>Artículo 13.- La subdirección de la mujer y la familia establecerá y realizará programas destinados a la mujer en la que difundirán los temas de equidad de género, igualdad de derechos, superación personal y temas de prevención de la violencia familiar.</a:t>
            </a:r>
          </a:p>
          <a:p>
            <a:r>
              <a:rPr lang="es-MX" sz="1100" dirty="0">
                <a:cs typeface="Arial" panose="020B0604020202020204" pitchFamily="34" charset="0"/>
              </a:rPr>
              <a:t> </a:t>
            </a:r>
          </a:p>
          <a:p>
            <a:r>
              <a:rPr lang="es-MX" sz="1100" dirty="0">
                <a:cs typeface="Arial" panose="020B0604020202020204" pitchFamily="34" charset="0"/>
              </a:rPr>
              <a:t>Artículo 14.- La coordinación de centros cívicos y de desarrollo establecerá y realizará los programas y actividades en los centros cívicos para el desarrollo de la familia.</a:t>
            </a:r>
          </a:p>
          <a:p>
            <a:r>
              <a:rPr lang="es-MX" sz="1100" dirty="0">
                <a:cs typeface="Arial" panose="020B0604020202020204" pitchFamily="34" charset="0"/>
              </a:rPr>
              <a:t> </a:t>
            </a:r>
          </a:p>
          <a:p>
            <a:r>
              <a:rPr lang="es-MX" sz="1100" dirty="0">
                <a:cs typeface="Arial" panose="020B0604020202020204" pitchFamily="34" charset="0"/>
              </a:rPr>
              <a:t>Artículo 15.- Los centros cívicos son los lugares abiertos al público en general donde se impartirán diversos cursos con el fin de fomentar el desarrollo de la sociedad.</a:t>
            </a:r>
          </a:p>
          <a:p>
            <a:r>
              <a:rPr lang="es-MX" sz="1100" dirty="0">
                <a:cs typeface="Arial" panose="020B0604020202020204" pitchFamily="34" charset="0"/>
              </a:rPr>
              <a:t> </a:t>
            </a:r>
          </a:p>
          <a:p>
            <a:r>
              <a:rPr lang="es-MX" sz="1100" dirty="0">
                <a:cs typeface="Arial" panose="020B0604020202020204" pitchFamily="34" charset="0"/>
              </a:rPr>
              <a:t>Artículo 16.- El departamento de atención a personas con discapacidad coordinará y supervisará el desarrollo adecuado de actividades de atención a las personas con discapacidad, asegurando una correcta aplicación de los programas establecidos, así como coordinarse con la Dirección de Atención a Personas con Discapacidad y Adultos Mayores de la Secretaría Ejecutiva.</a:t>
            </a:r>
          </a:p>
          <a:p>
            <a:endParaRPr lang="es-MX" sz="1100" dirty="0">
              <a:cs typeface="Arial" panose="020B0604020202020204" pitchFamily="34" charset="0"/>
            </a:endParaRPr>
          </a:p>
          <a:p>
            <a:r>
              <a:rPr lang="es-MX" sz="1200" b="1" dirty="0"/>
              <a:t>REGLAMENTO INTERIOR DEL DIF</a:t>
            </a:r>
          </a:p>
          <a:p>
            <a:r>
              <a:rPr lang="es-MX" sz="1100" dirty="0"/>
              <a:t>Artículo 2.- La Dirección General del Desarrollo Integral de la Familia depende directamente del Presidente Municipal, quien también nombrará a la Presidenta de la Dirección, cuyo cargo será honorífico.</a:t>
            </a:r>
          </a:p>
        </p:txBody>
      </p:sp>
      <p:sp>
        <p:nvSpPr>
          <p:cNvPr id="9" name="7 CuadroTexto">
            <a:extLst>
              <a:ext uri="{FF2B5EF4-FFF2-40B4-BE49-F238E27FC236}">
                <a16:creationId xmlns:a16="http://schemas.microsoft.com/office/drawing/2014/main" id="{A537DE1E-0776-4471-8A4F-CBFDC68C83F7}"/>
              </a:ext>
            </a:extLst>
          </p:cNvPr>
          <p:cNvSpPr txBox="1"/>
          <p:nvPr/>
        </p:nvSpPr>
        <p:spPr>
          <a:xfrm>
            <a:off x="2471068" y="578842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Sistema para el Desarrollo Integral de la Familia </a:t>
            </a:r>
          </a:p>
        </p:txBody>
      </p:sp>
    </p:spTree>
    <p:extLst>
      <p:ext uri="{BB962C8B-B14F-4D97-AF65-F5344CB8AC3E}">
        <p14:creationId xmlns:p14="http://schemas.microsoft.com/office/powerpoint/2010/main" val="1794892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7990</TotalTime>
  <Words>1370</Words>
  <Application>Microsoft Office PowerPoint</Application>
  <PresentationFormat>Presentación en pantalla (4:3)</PresentationFormat>
  <Paragraphs>162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MS Gothic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Maria del Refugio Martinez Cervantes</cp:lastModifiedBy>
  <cp:revision>322</cp:revision>
  <cp:lastPrinted>2017-03-29T01:16:01Z</cp:lastPrinted>
  <dcterms:created xsi:type="dcterms:W3CDTF">2015-12-30T00:24:58Z</dcterms:created>
  <dcterms:modified xsi:type="dcterms:W3CDTF">2017-10-23T21:33:29Z</dcterms:modified>
</cp:coreProperties>
</file>