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77" r:id="rId3"/>
    <p:sldId id="279" r:id="rId4"/>
    <p:sldId id="280" r:id="rId5"/>
    <p:sldId id="285" r:id="rId6"/>
    <p:sldId id="282" r:id="rId7"/>
    <p:sldId id="281" r:id="rId8"/>
    <p:sldId id="284" r:id="rId9"/>
    <p:sldId id="274" r:id="rId10"/>
  </p:sldIdLst>
  <p:sldSz cx="9144000" cy="6858000" type="screen4x3"/>
  <p:notesSz cx="6797675" cy="9926638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1">
          <p15:clr>
            <a:srgbClr val="A4A3A4"/>
          </p15:clr>
        </p15:guide>
        <p15:guide id="2" pos="4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39598"/>
    <a:srgbClr val="777877"/>
    <a:srgbClr val="FFFFFD"/>
    <a:srgbClr val="FFFFFE"/>
    <a:srgbClr val="D2B887"/>
    <a:srgbClr val="49C3B1"/>
    <a:srgbClr val="3F5588"/>
    <a:srgbClr val="3FAE2A"/>
    <a:srgbClr val="46797B"/>
    <a:srgbClr val="0062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99" autoAdjust="0"/>
    <p:restoredTop sz="94628" autoAdjust="0"/>
  </p:normalViewPr>
  <p:slideViewPr>
    <p:cSldViewPr snapToGrid="0" snapToObjects="1" showGuides="1">
      <p:cViewPr varScale="1">
        <p:scale>
          <a:sx n="74" d="100"/>
          <a:sy n="74" d="100"/>
        </p:scale>
        <p:origin x="1716" y="72"/>
      </p:cViewPr>
      <p:guideLst>
        <p:guide orient="horz" pos="631"/>
        <p:guide pos="428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 varScale="1">
        <p:scale>
          <a:sx n="79" d="100"/>
          <a:sy n="79" d="100"/>
        </p:scale>
        <p:origin x="-1962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275" cy="496503"/>
          </a:xfrm>
          <a:prstGeom prst="rect">
            <a:avLst/>
          </a:prstGeom>
        </p:spPr>
        <p:txBody>
          <a:bodyPr vert="horz" lIns="90913" tIns="45456" rIns="90913" bIns="45456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864" y="3"/>
            <a:ext cx="2946275" cy="496503"/>
          </a:xfrm>
          <a:prstGeom prst="rect">
            <a:avLst/>
          </a:prstGeom>
        </p:spPr>
        <p:txBody>
          <a:bodyPr vert="horz" lIns="90913" tIns="45456" rIns="90913" bIns="45456" rtlCol="0"/>
          <a:lstStyle>
            <a:lvl1pPr algn="r">
              <a:defRPr sz="1200"/>
            </a:lvl1pPr>
          </a:lstStyle>
          <a:p>
            <a:fld id="{02D5C064-5578-4395-A9B0-C9FC4986238C}" type="datetimeFigureOut">
              <a:rPr lang="es-MX" smtClean="0"/>
              <a:pPr/>
              <a:t>13/09/2018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13" tIns="45456" rIns="90913" bIns="45456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386" y="4715924"/>
            <a:ext cx="5436908" cy="4466816"/>
          </a:xfrm>
          <a:prstGeom prst="rect">
            <a:avLst/>
          </a:prstGeom>
        </p:spPr>
        <p:txBody>
          <a:bodyPr vert="horz" lIns="90913" tIns="45456" rIns="90913" bIns="45456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2" y="9428432"/>
            <a:ext cx="2946275" cy="496503"/>
          </a:xfrm>
          <a:prstGeom prst="rect">
            <a:avLst/>
          </a:prstGeom>
        </p:spPr>
        <p:txBody>
          <a:bodyPr vert="horz" lIns="90913" tIns="45456" rIns="90913" bIns="45456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864" y="9428432"/>
            <a:ext cx="2946275" cy="496503"/>
          </a:xfrm>
          <a:prstGeom prst="rect">
            <a:avLst/>
          </a:prstGeom>
        </p:spPr>
        <p:txBody>
          <a:bodyPr vert="horz" lIns="90913" tIns="45456" rIns="90913" bIns="45456" rtlCol="0" anchor="b"/>
          <a:lstStyle>
            <a:lvl1pPr algn="r">
              <a:defRPr sz="1200"/>
            </a:lvl1pPr>
          </a:lstStyle>
          <a:p>
            <a:fld id="{AC83F62B-D1C1-48F6-B63A-F3AC6D0DC75E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1879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83F62B-D1C1-48F6-B63A-F3AC6D0DC75E}" type="slidenum">
              <a:rPr lang="es-MX" smtClean="0"/>
              <a:pPr/>
              <a:t>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593424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13/09/2018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4169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13/09/2018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734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13/09/2018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688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13/09/2018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  <p:pic>
        <p:nvPicPr>
          <p:cNvPr id="7" name="Imagen 3" descr="logo_logo-contraloria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992" y="5608320"/>
            <a:ext cx="2578608" cy="1249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9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13/09/2018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0811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13/09/2018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3627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13/09/2018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16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13/09/2018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304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13/09/2018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86717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13/09/2018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783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E3C7B-4540-4A45-90B9-5A35105A55A3}" type="datetimeFigureOut">
              <a:rPr lang="es-ES" smtClean="0"/>
              <a:pPr/>
              <a:t>13/09/2018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438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2E3C7B-4540-4A45-90B9-5A35105A55A3}" type="datetimeFigureOut">
              <a:rPr lang="es-ES" smtClean="0"/>
              <a:pPr/>
              <a:t>13/09/2018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42107-F375-9E47-A768-6371A998336C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297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 descr="portada-03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9144000" cy="6858000"/>
          </a:xfrm>
          <a:prstGeom prst="rect">
            <a:avLst/>
          </a:prstGeom>
        </p:spPr>
      </p:pic>
      <p:sp>
        <p:nvSpPr>
          <p:cNvPr id="8" name="CuadroTexto 7"/>
          <p:cNvSpPr txBox="1"/>
          <p:nvPr/>
        </p:nvSpPr>
        <p:spPr>
          <a:xfrm>
            <a:off x="120154" y="3196015"/>
            <a:ext cx="8903693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es-ES_tradnl" sz="5400" b="1" spc="-15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cs typeface="Arial"/>
              </a:rPr>
              <a:t>Contraloría Municipal</a:t>
            </a:r>
            <a:endParaRPr lang="es-ES" sz="5400" b="1" spc="-150" dirty="0">
              <a:solidFill>
                <a:schemeClr val="tx1">
                  <a:lumMod val="65000"/>
                  <a:lumOff val="35000"/>
                </a:schemeClr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64865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79174" y="293650"/>
            <a:ext cx="5324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b="1" kern="1400" spc="-150" dirty="0" smtClean="0">
                <a:solidFill>
                  <a:srgbClr val="618EB5"/>
                </a:solidFill>
                <a:effectLst/>
                <a:latin typeface="Arial"/>
                <a:ea typeface="MS Gothic" panose="020B0609070205080204" pitchFamily="49" charset="-128"/>
                <a:cs typeface="Arial"/>
              </a:rPr>
              <a:t>Contraloría Municipal</a:t>
            </a:r>
            <a:endParaRPr lang="es-ES" sz="2400" dirty="0">
              <a:solidFill>
                <a:srgbClr val="618EB5"/>
              </a:solidFill>
            </a:endParaRPr>
          </a:p>
        </p:txBody>
      </p:sp>
      <p:sp>
        <p:nvSpPr>
          <p:cNvPr id="7" name="Rectangle 41"/>
          <p:cNvSpPr>
            <a:spLocks noChangeArrowheads="1"/>
          </p:cNvSpPr>
          <p:nvPr/>
        </p:nvSpPr>
        <p:spPr bwMode="auto">
          <a:xfrm>
            <a:off x="3708272" y="2272489"/>
            <a:ext cx="1832304" cy="622681"/>
          </a:xfrm>
          <a:prstGeom prst="rect">
            <a:avLst/>
          </a:prstGeom>
          <a:ln w="63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endParaRPr lang="es-ES" sz="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 Box 44"/>
          <p:cNvSpPr txBox="1">
            <a:spLocks noChangeArrowheads="1"/>
          </p:cNvSpPr>
          <p:nvPr/>
        </p:nvSpPr>
        <p:spPr bwMode="auto">
          <a:xfrm>
            <a:off x="3680968" y="2365842"/>
            <a:ext cx="188101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MX" sz="1200" dirty="0" smtClean="0">
                <a:latin typeface="+mn-lt"/>
              </a:rPr>
              <a:t>Contralor(a) Municipal</a:t>
            </a:r>
          </a:p>
        </p:txBody>
      </p:sp>
      <p:sp>
        <p:nvSpPr>
          <p:cNvPr id="9" name="Line 49"/>
          <p:cNvSpPr>
            <a:spLocks noChangeShapeType="1"/>
          </p:cNvSpPr>
          <p:nvPr/>
        </p:nvSpPr>
        <p:spPr bwMode="auto">
          <a:xfrm flipH="1">
            <a:off x="4621475" y="2881932"/>
            <a:ext cx="2949" cy="9380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0" name="Line 65"/>
          <p:cNvSpPr>
            <a:spLocks noChangeShapeType="1"/>
          </p:cNvSpPr>
          <p:nvPr/>
        </p:nvSpPr>
        <p:spPr bwMode="auto">
          <a:xfrm flipH="1" flipV="1">
            <a:off x="1150168" y="3791309"/>
            <a:ext cx="694851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1" name="Rectangle 35"/>
          <p:cNvSpPr>
            <a:spLocks noChangeArrowheads="1"/>
          </p:cNvSpPr>
          <p:nvPr/>
        </p:nvSpPr>
        <p:spPr bwMode="auto">
          <a:xfrm>
            <a:off x="394734" y="4166185"/>
            <a:ext cx="1670905" cy="598251"/>
          </a:xfrm>
          <a:prstGeom prst="rect">
            <a:avLst/>
          </a:prstGeom>
          <a:ln w="63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MX" sz="1200" dirty="0" smtClean="0"/>
              <a:t>Director(a)</a:t>
            </a:r>
          </a:p>
          <a:p>
            <a:pPr algn="ctr">
              <a:defRPr/>
            </a:pPr>
            <a:r>
              <a:rPr lang="es-MX" sz="1200" dirty="0" smtClean="0"/>
              <a:t>de Auditoría</a:t>
            </a:r>
          </a:p>
        </p:txBody>
      </p:sp>
      <p:sp>
        <p:nvSpPr>
          <p:cNvPr id="12" name="Line 49"/>
          <p:cNvSpPr>
            <a:spLocks noChangeShapeType="1"/>
          </p:cNvSpPr>
          <p:nvPr/>
        </p:nvSpPr>
        <p:spPr bwMode="auto">
          <a:xfrm>
            <a:off x="1154158" y="3791309"/>
            <a:ext cx="1" cy="3652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3" name="Rectangle 39"/>
          <p:cNvSpPr>
            <a:spLocks noChangeArrowheads="1"/>
          </p:cNvSpPr>
          <p:nvPr/>
        </p:nvSpPr>
        <p:spPr bwMode="auto">
          <a:xfrm>
            <a:off x="2411317" y="4166185"/>
            <a:ext cx="1907110" cy="59825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buFont typeface="Arial" panose="020B0604020202020204" pitchFamily="34" charset="0"/>
              <a:buNone/>
              <a:defRPr/>
            </a:pPr>
            <a:r>
              <a:rPr lang="es-MX" sz="1200" dirty="0" smtClean="0"/>
              <a:t>Director(a)</a:t>
            </a:r>
          </a:p>
          <a:p>
            <a:pPr algn="ctr">
              <a:buFont typeface="Arial" panose="020B0604020202020204" pitchFamily="34" charset="0"/>
              <a:buNone/>
              <a:defRPr/>
            </a:pPr>
            <a:r>
              <a:rPr lang="es-MX" sz="1200" dirty="0" smtClean="0"/>
              <a:t>de Régimen Interno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4551000" y="4177135"/>
            <a:ext cx="2170103" cy="598251"/>
          </a:xfrm>
          <a:prstGeom prst="rect">
            <a:avLst/>
          </a:prstGeom>
          <a:solidFill>
            <a:sysClr val="window" lastClr="FFFFFF"/>
          </a:solidFill>
          <a:ln w="63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endParaRPr lang="es-ES" altLang="es-MX" sz="900" kern="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es-ES" altLang="es-MX" sz="1200" kern="0" dirty="0" smtClean="0">
                <a:solidFill>
                  <a:prstClr val="black"/>
                </a:solidFill>
                <a:latin typeface="Calibri"/>
                <a:cs typeface="Arial" charset="0"/>
              </a:rPr>
              <a:t>Encargado (</a:t>
            </a:r>
            <a:r>
              <a:rPr lang="es-ES" altLang="es-MX" sz="1200" kern="0" dirty="0">
                <a:solidFill>
                  <a:prstClr val="black"/>
                </a:solidFill>
                <a:latin typeface="Calibri"/>
                <a:cs typeface="Arial" charset="0"/>
              </a:rPr>
              <a:t>a</a:t>
            </a:r>
            <a:r>
              <a:rPr lang="es-ES" altLang="es-MX" sz="1200" kern="0" dirty="0" smtClean="0">
                <a:solidFill>
                  <a:prstClr val="black"/>
                </a:solidFill>
                <a:latin typeface="Calibri"/>
                <a:cs typeface="Arial" charset="0"/>
              </a:rPr>
              <a:t>) de la Dirección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s-ES" altLang="es-MX" sz="1200" kern="0" dirty="0" smtClean="0">
                <a:solidFill>
                  <a:prstClr val="black"/>
                </a:solidFill>
                <a:latin typeface="Calibri"/>
                <a:cs typeface="Arial" charset="0"/>
              </a:rPr>
              <a:t> de Transparencia</a:t>
            </a:r>
          </a:p>
          <a:p>
            <a:pPr algn="ctr">
              <a:spcBef>
                <a:spcPct val="0"/>
              </a:spcBef>
              <a:buNone/>
              <a:defRPr/>
            </a:pPr>
            <a:endParaRPr lang="es-ES" altLang="es-MX" sz="1200" kern="0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15" name="Rectangle 7"/>
          <p:cNvSpPr>
            <a:spLocks noChangeArrowheads="1"/>
          </p:cNvSpPr>
          <p:nvPr/>
        </p:nvSpPr>
        <p:spPr bwMode="auto">
          <a:xfrm>
            <a:off x="6850464" y="4163463"/>
            <a:ext cx="2166510" cy="598251"/>
          </a:xfrm>
          <a:prstGeom prst="rect">
            <a:avLst/>
          </a:prstGeom>
          <a:solidFill>
            <a:sysClr val="window" lastClr="FFFFFF"/>
          </a:solidFill>
          <a:ln w="63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endParaRPr lang="es-ES" altLang="es-MX" sz="900" kern="0" dirty="0">
              <a:solidFill>
                <a:prstClr val="black"/>
              </a:solidFill>
              <a:latin typeface="Calibri"/>
              <a:cs typeface="Arial" charset="0"/>
            </a:endParaRPr>
          </a:p>
          <a:p>
            <a:pPr algn="ctr">
              <a:spcBef>
                <a:spcPct val="0"/>
              </a:spcBef>
              <a:buNone/>
              <a:defRPr/>
            </a:pPr>
            <a:r>
              <a:rPr lang="es-ES" altLang="es-MX" sz="1200" kern="0" dirty="0" smtClean="0">
                <a:solidFill>
                  <a:prstClr val="black"/>
                </a:solidFill>
                <a:latin typeface="Calibri"/>
                <a:cs typeface="Arial" charset="0"/>
              </a:rPr>
              <a:t>Director(a) de Planeación y </a:t>
            </a:r>
          </a:p>
          <a:p>
            <a:pPr algn="ctr">
              <a:spcBef>
                <a:spcPct val="0"/>
              </a:spcBef>
              <a:buNone/>
              <a:defRPr/>
            </a:pPr>
            <a:r>
              <a:rPr lang="es-ES" altLang="es-MX" sz="1200" kern="0" dirty="0" smtClean="0">
                <a:solidFill>
                  <a:prstClr val="black"/>
                </a:solidFill>
                <a:latin typeface="Calibri"/>
                <a:cs typeface="Arial" charset="0"/>
              </a:rPr>
              <a:t>Evaluación del Desempeño</a:t>
            </a:r>
          </a:p>
          <a:p>
            <a:pPr algn="ctr">
              <a:spcBef>
                <a:spcPct val="0"/>
              </a:spcBef>
              <a:buNone/>
              <a:defRPr/>
            </a:pPr>
            <a:endParaRPr lang="es-ES" altLang="es-MX" sz="1200" kern="0" dirty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16" name="Line 49"/>
          <p:cNvSpPr>
            <a:spLocks noChangeShapeType="1"/>
          </p:cNvSpPr>
          <p:nvPr/>
        </p:nvSpPr>
        <p:spPr bwMode="auto">
          <a:xfrm>
            <a:off x="3391676" y="3782919"/>
            <a:ext cx="1" cy="3652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7" name="Line 49"/>
          <p:cNvSpPr>
            <a:spLocks noChangeShapeType="1"/>
          </p:cNvSpPr>
          <p:nvPr/>
        </p:nvSpPr>
        <p:spPr bwMode="auto">
          <a:xfrm>
            <a:off x="5584828" y="3819955"/>
            <a:ext cx="1" cy="3652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8" name="Line 49"/>
          <p:cNvSpPr>
            <a:spLocks noChangeShapeType="1"/>
          </p:cNvSpPr>
          <p:nvPr/>
        </p:nvSpPr>
        <p:spPr bwMode="auto">
          <a:xfrm>
            <a:off x="8098680" y="3796148"/>
            <a:ext cx="1" cy="3652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50385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79174" y="293650"/>
            <a:ext cx="5324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b="1" kern="1400" spc="-150" dirty="0" smtClean="0">
                <a:solidFill>
                  <a:srgbClr val="618EB5"/>
                </a:solidFill>
                <a:effectLst/>
                <a:latin typeface="Arial"/>
                <a:ea typeface="MS Gothic" panose="020B0609070205080204" pitchFamily="49" charset="-128"/>
                <a:cs typeface="Arial"/>
              </a:rPr>
              <a:t>Oficina del Contralor</a:t>
            </a:r>
            <a:endParaRPr lang="es-ES" sz="2400" dirty="0">
              <a:solidFill>
                <a:srgbClr val="618EB5"/>
              </a:solidFill>
            </a:endParaRPr>
          </a:p>
        </p:txBody>
      </p:sp>
      <p:grpSp>
        <p:nvGrpSpPr>
          <p:cNvPr id="20" name="Grupo 2"/>
          <p:cNvGrpSpPr/>
          <p:nvPr/>
        </p:nvGrpSpPr>
        <p:grpSpPr>
          <a:xfrm>
            <a:off x="845005" y="1428693"/>
            <a:ext cx="7240903" cy="4257609"/>
            <a:chOff x="2826027" y="1955459"/>
            <a:chExt cx="6322655" cy="2984592"/>
          </a:xfrm>
        </p:grpSpPr>
        <p:sp>
          <p:nvSpPr>
            <p:cNvPr id="21" name="Line 34"/>
            <p:cNvSpPr>
              <a:spLocks noChangeShapeType="1"/>
            </p:cNvSpPr>
            <p:nvPr/>
          </p:nvSpPr>
          <p:spPr bwMode="auto">
            <a:xfrm>
              <a:off x="8019429" y="3948219"/>
              <a:ext cx="0" cy="487878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s-MX" sz="1000" dirty="0">
                <a:latin typeface="+mj-lt"/>
                <a:cs typeface="Arial" pitchFamily="34" charset="0"/>
              </a:endParaRPr>
            </a:p>
          </p:txBody>
        </p:sp>
        <p:sp>
          <p:nvSpPr>
            <p:cNvPr id="22" name="Line 34"/>
            <p:cNvSpPr>
              <a:spLocks noChangeShapeType="1"/>
            </p:cNvSpPr>
            <p:nvPr/>
          </p:nvSpPr>
          <p:spPr bwMode="auto">
            <a:xfrm flipH="1">
              <a:off x="6135328" y="2339574"/>
              <a:ext cx="1947" cy="1341437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s-MX" sz="1000" dirty="0">
                <a:latin typeface="+mj-lt"/>
                <a:cs typeface="Arial" pitchFamily="34" charset="0"/>
              </a:endParaRPr>
            </a:p>
          </p:txBody>
        </p:sp>
        <p:sp>
          <p:nvSpPr>
            <p:cNvPr id="23" name="Rectangle 41"/>
            <p:cNvSpPr>
              <a:spLocks noChangeArrowheads="1"/>
            </p:cNvSpPr>
            <p:nvPr/>
          </p:nvSpPr>
          <p:spPr bwMode="auto">
            <a:xfrm>
              <a:off x="4948705" y="1955459"/>
              <a:ext cx="2267744" cy="574050"/>
            </a:xfrm>
            <a:prstGeom prst="rect">
              <a:avLst/>
            </a:prstGeom>
            <a:ln w="6350">
              <a:prstDash val="dash"/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s-ES" sz="1000" dirty="0">
                <a:latin typeface="+mj-lt"/>
                <a:cs typeface="Arial" pitchFamily="34" charset="0"/>
              </a:endParaRPr>
            </a:p>
          </p:txBody>
        </p:sp>
        <p:sp>
          <p:nvSpPr>
            <p:cNvPr id="24" name="Text Box 44"/>
            <p:cNvSpPr txBox="1">
              <a:spLocks noChangeArrowheads="1"/>
            </p:cNvSpPr>
            <p:nvPr/>
          </p:nvSpPr>
          <p:spPr bwMode="auto">
            <a:xfrm>
              <a:off x="5122864" y="2100265"/>
              <a:ext cx="1909762" cy="1941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s-MX" sz="1200" dirty="0" smtClean="0">
                  <a:latin typeface="+mn-lt"/>
                </a:rPr>
                <a:t>Contralor(a) Municipal</a:t>
              </a:r>
            </a:p>
          </p:txBody>
        </p:sp>
        <p:sp>
          <p:nvSpPr>
            <p:cNvPr id="25" name="29 Rectángulo"/>
            <p:cNvSpPr/>
            <p:nvPr/>
          </p:nvSpPr>
          <p:spPr bwMode="auto">
            <a:xfrm>
              <a:off x="4432852" y="2709574"/>
              <a:ext cx="1117654" cy="361817"/>
            </a:xfrm>
            <a:prstGeom prst="rect">
              <a:avLst/>
            </a:prstGeom>
            <a:noFill/>
            <a:ln w="63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s-MX" sz="1200" dirty="0" smtClean="0">
                  <a:solidFill>
                    <a:schemeClr val="tx1"/>
                  </a:solidFill>
                  <a:cs typeface="Arial" pitchFamily="34" charset="0"/>
                </a:rPr>
                <a:t>Asistente</a:t>
              </a:r>
            </a:p>
            <a:p>
              <a:pPr algn="ctr">
                <a:defRPr/>
              </a:pPr>
              <a:r>
                <a:rPr lang="es-MX" sz="1200" dirty="0" smtClean="0">
                  <a:solidFill>
                    <a:schemeClr val="tx1"/>
                  </a:solidFill>
                  <a:cs typeface="Arial" pitchFamily="34" charset="0"/>
                </a:rPr>
                <a:t>Vacante</a:t>
              </a:r>
            </a:p>
            <a:p>
              <a:pPr algn="ctr">
                <a:defRPr/>
              </a:pPr>
              <a:endParaRPr lang="es-MX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ctr">
                <a:defRPr/>
              </a:pPr>
              <a:endParaRPr lang="es-MX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ctr">
                <a:defRPr/>
              </a:pPr>
              <a:r>
                <a:rPr lang="es-MX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/>
              </a:r>
              <a:br>
                <a:rPr lang="es-MX" sz="1000" dirty="0">
                  <a:solidFill>
                    <a:schemeClr val="tx1"/>
                  </a:solidFill>
                  <a:latin typeface="+mj-lt"/>
                  <a:cs typeface="Arial" pitchFamily="34" charset="0"/>
                </a:rPr>
              </a:br>
              <a:endParaRPr lang="es-MX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6" name="Line 70"/>
            <p:cNvSpPr>
              <a:spLocks noChangeShapeType="1"/>
            </p:cNvSpPr>
            <p:nvPr/>
          </p:nvSpPr>
          <p:spPr bwMode="auto">
            <a:xfrm>
              <a:off x="5550506" y="2926894"/>
              <a:ext cx="1482120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s-MX" sz="1000" dirty="0">
                <a:latin typeface="+mj-lt"/>
                <a:cs typeface="Arial" pitchFamily="34" charset="0"/>
              </a:endParaRPr>
            </a:p>
          </p:txBody>
        </p:sp>
        <p:sp>
          <p:nvSpPr>
            <p:cNvPr id="27" name="Rectangle 41"/>
            <p:cNvSpPr>
              <a:spLocks noChangeArrowheads="1"/>
            </p:cNvSpPr>
            <p:nvPr/>
          </p:nvSpPr>
          <p:spPr bwMode="auto">
            <a:xfrm>
              <a:off x="7182643" y="3407510"/>
              <a:ext cx="1966039" cy="540708"/>
            </a:xfrm>
            <a:prstGeom prst="rect">
              <a:avLst/>
            </a:prstGeom>
            <a:ln w="6350">
              <a:headEnd/>
              <a:tailEnd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eaLnBrk="1" hangingPunct="1">
                <a:defRPr/>
              </a:pPr>
              <a:endParaRPr lang="es-ES" sz="1000" dirty="0">
                <a:latin typeface="+mj-lt"/>
                <a:cs typeface="Arial" pitchFamily="34" charset="0"/>
              </a:endParaRPr>
            </a:p>
            <a:p>
              <a:pPr algn="ctr">
                <a:defRPr/>
              </a:pPr>
              <a:r>
                <a:rPr lang="es-ES" sz="1200" dirty="0" smtClean="0">
                  <a:cs typeface="Arial" pitchFamily="34" charset="0"/>
                </a:rPr>
                <a:t>Encargado(a) de la </a:t>
              </a:r>
            </a:p>
            <a:p>
              <a:pPr algn="ctr">
                <a:defRPr/>
              </a:pPr>
              <a:r>
                <a:rPr lang="es-ES" sz="1200" dirty="0" smtClean="0">
                  <a:cs typeface="Arial" pitchFamily="34" charset="0"/>
                </a:rPr>
                <a:t>Coordinación Administrativa</a:t>
              </a:r>
            </a:p>
            <a:p>
              <a:pPr algn="ctr" eaLnBrk="1" hangingPunct="1">
                <a:defRPr/>
              </a:pPr>
              <a:endParaRPr lang="es-ES" sz="1000" dirty="0">
                <a:latin typeface="+mj-lt"/>
                <a:cs typeface="Arial" pitchFamily="34" charset="0"/>
              </a:endParaRPr>
            </a:p>
          </p:txBody>
        </p:sp>
        <p:sp>
          <p:nvSpPr>
            <p:cNvPr id="28" name="29 Rectángulo"/>
            <p:cNvSpPr/>
            <p:nvPr/>
          </p:nvSpPr>
          <p:spPr bwMode="auto">
            <a:xfrm>
              <a:off x="7032627" y="2678566"/>
              <a:ext cx="1117654" cy="392826"/>
            </a:xfrm>
            <a:prstGeom prst="rect">
              <a:avLst/>
            </a:prstGeom>
            <a:ln w="63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r>
                <a:rPr lang="es-MX" sz="1200" dirty="0" smtClean="0">
                  <a:solidFill>
                    <a:schemeClr val="tx1"/>
                  </a:solidFill>
                  <a:cs typeface="Arial" pitchFamily="34" charset="0"/>
                </a:rPr>
                <a:t>Recepcionista</a:t>
              </a:r>
            </a:p>
            <a:p>
              <a:pPr algn="ctr">
                <a:defRPr/>
              </a:pPr>
              <a:r>
                <a:rPr lang="es-MX" sz="1000" dirty="0" smtClean="0">
                  <a:solidFill>
                    <a:schemeClr val="tx1"/>
                  </a:solidFill>
                  <a:latin typeface="+mj-lt"/>
                </a:rPr>
                <a:t>  </a:t>
              </a:r>
              <a:endParaRPr lang="es-MX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29" name="Rectangle 63"/>
            <p:cNvSpPr>
              <a:spLocks noChangeArrowheads="1"/>
            </p:cNvSpPr>
            <p:nvPr/>
          </p:nvSpPr>
          <p:spPr bwMode="auto">
            <a:xfrm>
              <a:off x="7282070" y="4436096"/>
              <a:ext cx="1484242" cy="50395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s-ES" sz="1200" dirty="0">
                  <a:cs typeface="Arial" charset="0"/>
                </a:rPr>
                <a:t>Auxiliar Administrativo(a</a:t>
              </a:r>
              <a:r>
                <a:rPr lang="es-ES" sz="1200" dirty="0" smtClean="0">
                  <a:cs typeface="Arial" charset="0"/>
                </a:rPr>
                <a:t>)</a:t>
              </a:r>
            </a:p>
          </p:txBody>
        </p:sp>
        <p:sp>
          <p:nvSpPr>
            <p:cNvPr id="30" name="29 Rectángulo"/>
            <p:cNvSpPr/>
            <p:nvPr/>
          </p:nvSpPr>
          <p:spPr bwMode="auto">
            <a:xfrm>
              <a:off x="3568148" y="3407510"/>
              <a:ext cx="1588052" cy="554315"/>
            </a:xfrm>
            <a:prstGeom prst="rect">
              <a:avLst/>
            </a:prstGeom>
            <a:ln w="6350">
              <a:headEnd type="none" w="med" len="med"/>
              <a:tailEnd type="none" w="med" len="med"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/>
            <a:lstStyle/>
            <a:p>
              <a:pPr algn="ctr">
                <a:defRPr/>
              </a:pPr>
              <a:endParaRPr lang="es-MX" sz="1000" dirty="0" smtClean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  <a:p>
              <a:pPr algn="ctr">
                <a:defRPr/>
              </a:pPr>
              <a:r>
                <a:rPr lang="es-MX" sz="12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>Coordinador(a) Técnico(a)</a:t>
              </a:r>
            </a:p>
            <a:p>
              <a:pPr algn="ctr">
                <a:defRPr/>
              </a:pPr>
              <a:r>
                <a:rPr lang="es-MX" sz="10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  <a:t/>
              </a:r>
              <a:br>
                <a:rPr lang="es-MX" sz="1000" dirty="0" smtClean="0">
                  <a:solidFill>
                    <a:schemeClr val="tx1"/>
                  </a:solidFill>
                  <a:latin typeface="+mj-lt"/>
                  <a:cs typeface="Arial" pitchFamily="34" charset="0"/>
                </a:rPr>
              </a:br>
              <a:endParaRPr lang="es-MX" sz="1000" dirty="0">
                <a:solidFill>
                  <a:schemeClr val="tx1"/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31" name="Line 70"/>
            <p:cNvSpPr>
              <a:spLocks noChangeShapeType="1"/>
            </p:cNvSpPr>
            <p:nvPr/>
          </p:nvSpPr>
          <p:spPr bwMode="auto">
            <a:xfrm flipV="1">
              <a:off x="5156200" y="3676703"/>
              <a:ext cx="2026444" cy="0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s-MX" sz="1000" dirty="0">
                <a:latin typeface="+mj-lt"/>
                <a:cs typeface="Arial" pitchFamily="34" charset="0"/>
              </a:endParaRPr>
            </a:p>
          </p:txBody>
        </p:sp>
        <p:sp>
          <p:nvSpPr>
            <p:cNvPr id="32" name="Line 34"/>
            <p:cNvSpPr>
              <a:spLocks noChangeShapeType="1"/>
            </p:cNvSpPr>
            <p:nvPr/>
          </p:nvSpPr>
          <p:spPr bwMode="auto">
            <a:xfrm>
              <a:off x="3568148" y="4228858"/>
              <a:ext cx="0" cy="216536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s-MX" sz="1000" dirty="0">
                <a:latin typeface="+mj-lt"/>
                <a:cs typeface="Arial" pitchFamily="34" charset="0"/>
              </a:endParaRPr>
            </a:p>
          </p:txBody>
        </p:sp>
        <p:sp>
          <p:nvSpPr>
            <p:cNvPr id="33" name="Line 34"/>
            <p:cNvSpPr>
              <a:spLocks noChangeShapeType="1"/>
            </p:cNvSpPr>
            <p:nvPr/>
          </p:nvSpPr>
          <p:spPr bwMode="auto">
            <a:xfrm>
              <a:off x="5161574" y="4233297"/>
              <a:ext cx="0" cy="201889"/>
            </a:xfrm>
            <a:prstGeom prst="line">
              <a:avLst/>
            </a:prstGeom>
            <a:ln>
              <a:headEnd/>
              <a:tailEnd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pPr eaLnBrk="1" hangingPunct="1">
                <a:defRPr/>
              </a:pPr>
              <a:endParaRPr lang="es-MX" sz="1000" dirty="0">
                <a:latin typeface="+mj-lt"/>
                <a:cs typeface="Arial" pitchFamily="34" charset="0"/>
              </a:endParaRPr>
            </a:p>
          </p:txBody>
        </p:sp>
        <p:sp>
          <p:nvSpPr>
            <p:cNvPr id="34" name="Rectangle 63"/>
            <p:cNvSpPr>
              <a:spLocks noChangeArrowheads="1"/>
            </p:cNvSpPr>
            <p:nvPr/>
          </p:nvSpPr>
          <p:spPr bwMode="auto">
            <a:xfrm>
              <a:off x="2826027" y="4411427"/>
              <a:ext cx="1484242" cy="50395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 sz="1000" dirty="0">
                <a:latin typeface="+mj-lt"/>
                <a:cs typeface="Arial" charset="0"/>
              </a:endParaRPr>
            </a:p>
            <a:p>
              <a:pPr algn="ctr" eaLnBrk="1" hangingPunct="1">
                <a:defRPr/>
              </a:pPr>
              <a:r>
                <a:rPr lang="es-ES" sz="1200" dirty="0" smtClean="0">
                  <a:cs typeface="Arial" charset="0"/>
                </a:rPr>
                <a:t>Auxiliar Administrativo(a)</a:t>
              </a:r>
            </a:p>
            <a:p>
              <a:pPr algn="ctr" eaLnBrk="1" hangingPunct="1">
                <a:defRPr/>
              </a:pPr>
              <a:r>
                <a:rPr lang="es-ES" sz="1000" dirty="0" smtClean="0">
                  <a:latin typeface="+mj-lt"/>
                  <a:cs typeface="Arial" charset="0"/>
                </a:rPr>
                <a:t> </a:t>
              </a:r>
              <a:endParaRPr lang="es-ES" sz="1000" dirty="0">
                <a:latin typeface="+mj-lt"/>
                <a:cs typeface="Arial" charset="0"/>
              </a:endParaRPr>
            </a:p>
          </p:txBody>
        </p:sp>
        <p:sp>
          <p:nvSpPr>
            <p:cNvPr id="35" name="Rectangle 63"/>
            <p:cNvSpPr>
              <a:spLocks noChangeArrowheads="1"/>
            </p:cNvSpPr>
            <p:nvPr/>
          </p:nvSpPr>
          <p:spPr bwMode="auto">
            <a:xfrm>
              <a:off x="4415859" y="4411428"/>
              <a:ext cx="1484242" cy="525350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1200" dirty="0" smtClean="0">
                  <a:latin typeface="+mj-lt"/>
                  <a:cs typeface="Arial" charset="0"/>
                </a:rPr>
                <a:t>Auxiliar</a:t>
              </a:r>
            </a:p>
          </p:txBody>
        </p:sp>
      </p:grpSp>
      <p:sp>
        <p:nvSpPr>
          <p:cNvPr id="19" name="Line 70"/>
          <p:cNvSpPr>
            <a:spLocks noChangeShapeType="1"/>
          </p:cNvSpPr>
          <p:nvPr/>
        </p:nvSpPr>
        <p:spPr bwMode="auto">
          <a:xfrm flipV="1">
            <a:off x="1694905" y="4671764"/>
            <a:ext cx="1818687" cy="0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s-MX" sz="1000" dirty="0">
              <a:latin typeface="+mj-lt"/>
              <a:cs typeface="Arial" pitchFamily="34" charset="0"/>
            </a:endParaRPr>
          </a:p>
        </p:txBody>
      </p:sp>
      <p:sp>
        <p:nvSpPr>
          <p:cNvPr id="36" name="Line 34"/>
          <p:cNvSpPr>
            <a:spLocks noChangeShapeType="1"/>
          </p:cNvSpPr>
          <p:nvPr/>
        </p:nvSpPr>
        <p:spPr bwMode="auto">
          <a:xfrm>
            <a:off x="2563563" y="4290834"/>
            <a:ext cx="0" cy="390301"/>
          </a:xfrm>
          <a:prstGeom prst="line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pPr eaLnBrk="1" hangingPunct="1">
              <a:defRPr/>
            </a:pPr>
            <a:endParaRPr lang="es-MX" sz="1000" dirty="0"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02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79174" y="293650"/>
            <a:ext cx="5324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b="1" kern="1400" spc="-150" dirty="0" smtClean="0">
                <a:solidFill>
                  <a:srgbClr val="618EB5"/>
                </a:solidFill>
                <a:effectLst/>
                <a:latin typeface="Arial"/>
                <a:ea typeface="MS Gothic" panose="020B0609070205080204" pitchFamily="49" charset="-128"/>
                <a:cs typeface="Arial"/>
              </a:rPr>
              <a:t>Dirección de Auditoría</a:t>
            </a:r>
            <a:endParaRPr lang="es-ES" sz="2400" dirty="0">
              <a:solidFill>
                <a:srgbClr val="618EB5"/>
              </a:solidFill>
            </a:endParaRPr>
          </a:p>
        </p:txBody>
      </p:sp>
      <p:sp>
        <p:nvSpPr>
          <p:cNvPr id="37" name="Line 48"/>
          <p:cNvSpPr>
            <a:spLocks noChangeShapeType="1"/>
          </p:cNvSpPr>
          <p:nvPr/>
        </p:nvSpPr>
        <p:spPr bwMode="auto">
          <a:xfrm>
            <a:off x="6790007" y="3484559"/>
            <a:ext cx="13129" cy="122460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2400">
              <a:latin typeface="+mj-lt"/>
            </a:endParaRPr>
          </a:p>
        </p:txBody>
      </p:sp>
      <p:sp>
        <p:nvSpPr>
          <p:cNvPr id="38" name="Line 49"/>
          <p:cNvSpPr>
            <a:spLocks noChangeShapeType="1"/>
          </p:cNvSpPr>
          <p:nvPr/>
        </p:nvSpPr>
        <p:spPr bwMode="auto">
          <a:xfrm flipH="1">
            <a:off x="3837369" y="1840369"/>
            <a:ext cx="0" cy="16235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2400">
              <a:latin typeface="+mj-lt"/>
            </a:endParaRPr>
          </a:p>
        </p:txBody>
      </p:sp>
      <p:sp>
        <p:nvSpPr>
          <p:cNvPr id="39" name="Rectangle 52"/>
          <p:cNvSpPr>
            <a:spLocks noChangeArrowheads="1"/>
          </p:cNvSpPr>
          <p:nvPr/>
        </p:nvSpPr>
        <p:spPr bwMode="auto">
          <a:xfrm>
            <a:off x="6166555" y="3714980"/>
            <a:ext cx="1246905" cy="68411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MX" sz="2400" dirty="0">
              <a:latin typeface="+mj-lt"/>
            </a:endParaRPr>
          </a:p>
        </p:txBody>
      </p:sp>
      <p:sp>
        <p:nvSpPr>
          <p:cNvPr id="40" name="Text Box 59"/>
          <p:cNvSpPr txBox="1">
            <a:spLocks noChangeArrowheads="1"/>
          </p:cNvSpPr>
          <p:nvPr/>
        </p:nvSpPr>
        <p:spPr bwMode="auto">
          <a:xfrm>
            <a:off x="6166552" y="3660430"/>
            <a:ext cx="1246905" cy="83099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MX" sz="1200" dirty="0" smtClean="0">
                <a:latin typeface="+mj-lt"/>
              </a:rPr>
              <a:t>Coordinador(a)</a:t>
            </a:r>
          </a:p>
          <a:p>
            <a:pPr algn="ctr" eaLnBrk="1" hangingPunct="1">
              <a:defRPr/>
            </a:pPr>
            <a:r>
              <a:rPr lang="es-MX" sz="1200" dirty="0" smtClean="0">
                <a:latin typeface="+mj-lt"/>
              </a:rPr>
              <a:t>de Auditoría de Control Interno</a:t>
            </a:r>
          </a:p>
          <a:p>
            <a:pPr algn="ctr" eaLnBrk="1" hangingPunct="1">
              <a:defRPr/>
            </a:pPr>
            <a:endParaRPr lang="es-MX" sz="1050" dirty="0">
              <a:latin typeface="+mj-lt"/>
            </a:endParaRPr>
          </a:p>
        </p:txBody>
      </p:sp>
      <p:sp>
        <p:nvSpPr>
          <p:cNvPr id="41" name="Line 65"/>
          <p:cNvSpPr>
            <a:spLocks noChangeShapeType="1"/>
          </p:cNvSpPr>
          <p:nvPr/>
        </p:nvSpPr>
        <p:spPr bwMode="auto">
          <a:xfrm flipH="1" flipV="1">
            <a:off x="1548142" y="3475543"/>
            <a:ext cx="5241863" cy="68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2400">
              <a:latin typeface="+mj-lt"/>
            </a:endParaRPr>
          </a:p>
        </p:txBody>
      </p:sp>
      <p:sp>
        <p:nvSpPr>
          <p:cNvPr id="42" name="Rectangle 35"/>
          <p:cNvSpPr>
            <a:spLocks noChangeArrowheads="1"/>
          </p:cNvSpPr>
          <p:nvPr/>
        </p:nvSpPr>
        <p:spPr bwMode="auto">
          <a:xfrm>
            <a:off x="2920864" y="1334217"/>
            <a:ext cx="1858617" cy="494417"/>
          </a:xfrm>
          <a:prstGeom prst="rect">
            <a:avLst/>
          </a:prstGeom>
          <a:ln w="6350">
            <a:prstDash val="dash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MX" sz="1200" dirty="0" smtClean="0">
                <a:latin typeface="+mj-lt"/>
              </a:rPr>
              <a:t>Director(a) de Auditoría</a:t>
            </a:r>
          </a:p>
        </p:txBody>
      </p:sp>
      <p:sp>
        <p:nvSpPr>
          <p:cNvPr id="43" name="Line 48"/>
          <p:cNvSpPr>
            <a:spLocks noChangeShapeType="1"/>
          </p:cNvSpPr>
          <p:nvPr/>
        </p:nvSpPr>
        <p:spPr bwMode="auto">
          <a:xfrm>
            <a:off x="1548143" y="3484558"/>
            <a:ext cx="3098" cy="105886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2400">
              <a:latin typeface="+mj-lt"/>
            </a:endParaRPr>
          </a:p>
        </p:txBody>
      </p:sp>
      <p:sp>
        <p:nvSpPr>
          <p:cNvPr id="44" name="Rectangle 52"/>
          <p:cNvSpPr>
            <a:spLocks noChangeArrowheads="1"/>
          </p:cNvSpPr>
          <p:nvPr/>
        </p:nvSpPr>
        <p:spPr bwMode="auto">
          <a:xfrm>
            <a:off x="579174" y="3729060"/>
            <a:ext cx="1873849" cy="67003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s-MX" sz="1050" dirty="0">
              <a:latin typeface="+mj-lt"/>
              <a:cs typeface="Arial" charset="0"/>
            </a:endParaRPr>
          </a:p>
          <a:p>
            <a:pPr algn="ctr" eaLnBrk="1" hangingPunct="1">
              <a:defRPr/>
            </a:pPr>
            <a:endParaRPr lang="es-MX" sz="1200" dirty="0" smtClean="0">
              <a:latin typeface="+mj-lt"/>
              <a:cs typeface="Arial" charset="0"/>
            </a:endParaRPr>
          </a:p>
          <a:p>
            <a:pPr algn="ctr" eaLnBrk="1" hangingPunct="1">
              <a:defRPr/>
            </a:pPr>
            <a:r>
              <a:rPr lang="es-MX" sz="1200" dirty="0" smtClean="0">
                <a:latin typeface="+mj-lt"/>
                <a:cs typeface="Arial" charset="0"/>
              </a:rPr>
              <a:t>Coordinador(a)de Auditoría </a:t>
            </a:r>
          </a:p>
          <a:p>
            <a:pPr algn="ctr" eaLnBrk="1" hangingPunct="1">
              <a:defRPr/>
            </a:pPr>
            <a:r>
              <a:rPr lang="es-MX" sz="1200" dirty="0">
                <a:latin typeface="+mj-lt"/>
                <a:cs typeface="Arial" charset="0"/>
              </a:rPr>
              <a:t>d</a:t>
            </a:r>
            <a:r>
              <a:rPr lang="es-MX" sz="1200" dirty="0" smtClean="0">
                <a:latin typeface="+mj-lt"/>
                <a:cs typeface="Arial" charset="0"/>
              </a:rPr>
              <a:t>e Revisión de Obra Pública</a:t>
            </a:r>
          </a:p>
          <a:p>
            <a:pPr algn="ctr" eaLnBrk="1" hangingPunct="1">
              <a:defRPr/>
            </a:pPr>
            <a:r>
              <a:rPr lang="es-MX" sz="1050" dirty="0">
                <a:latin typeface="+mj-lt"/>
                <a:cs typeface="Arial" charset="0"/>
              </a:rPr>
              <a:t/>
            </a:r>
            <a:br>
              <a:rPr lang="es-MX" sz="1050" dirty="0">
                <a:latin typeface="+mj-lt"/>
                <a:cs typeface="Arial" charset="0"/>
              </a:rPr>
            </a:br>
            <a:endParaRPr lang="es-ES" sz="1050" dirty="0">
              <a:latin typeface="+mj-lt"/>
              <a:cs typeface="Arial" charset="0"/>
            </a:endParaRPr>
          </a:p>
          <a:p>
            <a:pPr algn="ctr" eaLnBrk="1" hangingPunct="1">
              <a:defRPr/>
            </a:pPr>
            <a:endParaRPr lang="es-MX" sz="1050" dirty="0">
              <a:latin typeface="+mj-lt"/>
              <a:cs typeface="Arial" charset="0"/>
            </a:endParaRPr>
          </a:p>
        </p:txBody>
      </p:sp>
      <p:sp>
        <p:nvSpPr>
          <p:cNvPr id="45" name="Rectangle 52"/>
          <p:cNvSpPr>
            <a:spLocks noChangeArrowheads="1"/>
          </p:cNvSpPr>
          <p:nvPr/>
        </p:nvSpPr>
        <p:spPr bwMode="auto">
          <a:xfrm>
            <a:off x="110907" y="4842944"/>
            <a:ext cx="1306512" cy="49629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s-ES" sz="1200" dirty="0" smtClean="0">
                <a:latin typeface="+mj-lt"/>
                <a:cs typeface="Arial" charset="0"/>
              </a:rPr>
              <a:t>Jefe(a)de Revisión</a:t>
            </a:r>
          </a:p>
          <a:p>
            <a:pPr algn="ctr">
              <a:defRPr/>
            </a:pPr>
            <a:r>
              <a:rPr lang="es-ES" sz="1200" dirty="0" smtClean="0">
                <a:latin typeface="+mj-lt"/>
                <a:cs typeface="Arial" charset="0"/>
              </a:rPr>
              <a:t> de Campo</a:t>
            </a:r>
          </a:p>
        </p:txBody>
      </p:sp>
      <p:sp>
        <p:nvSpPr>
          <p:cNvPr id="48" name="Text Box 64"/>
          <p:cNvSpPr txBox="1">
            <a:spLocks noChangeArrowheads="1"/>
          </p:cNvSpPr>
          <p:nvPr/>
        </p:nvSpPr>
        <p:spPr bwMode="auto">
          <a:xfrm>
            <a:off x="116309" y="5515645"/>
            <a:ext cx="1301110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" altLang="es-MX" sz="1200" dirty="0" smtClean="0">
                <a:latin typeface="+mj-lt"/>
              </a:rPr>
              <a:t>Auditor (a)</a:t>
            </a:r>
          </a:p>
          <a:p>
            <a:pPr algn="ctr" eaLnBrk="1" hangingPunct="1">
              <a:defRPr/>
            </a:pPr>
            <a:endParaRPr lang="es-ES" altLang="es-MX" sz="1200" dirty="0">
              <a:latin typeface="+mj-lt"/>
            </a:endParaRPr>
          </a:p>
        </p:txBody>
      </p:sp>
      <p:sp>
        <p:nvSpPr>
          <p:cNvPr id="50" name="Line 48"/>
          <p:cNvSpPr>
            <a:spLocks noChangeShapeType="1"/>
          </p:cNvSpPr>
          <p:nvPr/>
        </p:nvSpPr>
        <p:spPr bwMode="auto">
          <a:xfrm flipH="1">
            <a:off x="5352724" y="3484558"/>
            <a:ext cx="0" cy="142098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2400">
              <a:latin typeface="+mj-lt"/>
            </a:endParaRPr>
          </a:p>
        </p:txBody>
      </p:sp>
      <p:sp>
        <p:nvSpPr>
          <p:cNvPr id="53" name="Line 48"/>
          <p:cNvSpPr>
            <a:spLocks noChangeShapeType="1"/>
          </p:cNvSpPr>
          <p:nvPr/>
        </p:nvSpPr>
        <p:spPr bwMode="auto">
          <a:xfrm>
            <a:off x="3837369" y="3484558"/>
            <a:ext cx="0" cy="140043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2400">
              <a:latin typeface="+mj-lt"/>
            </a:endParaRPr>
          </a:p>
        </p:txBody>
      </p:sp>
      <p:sp>
        <p:nvSpPr>
          <p:cNvPr id="54" name="Rectangle 52"/>
          <p:cNvSpPr>
            <a:spLocks noChangeArrowheads="1"/>
          </p:cNvSpPr>
          <p:nvPr/>
        </p:nvSpPr>
        <p:spPr bwMode="auto">
          <a:xfrm>
            <a:off x="2914472" y="3729060"/>
            <a:ext cx="1609903" cy="64692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MX" sz="1200" dirty="0">
                <a:latin typeface="+mj-lt"/>
                <a:cs typeface="Arial" charset="0"/>
              </a:rPr>
              <a:t> </a:t>
            </a:r>
            <a:r>
              <a:rPr lang="es-MX" sz="1200" dirty="0" smtClean="0">
                <a:latin typeface="+mj-lt"/>
                <a:cs typeface="Arial" charset="0"/>
              </a:rPr>
              <a:t>Coordinador(a)de </a:t>
            </a:r>
          </a:p>
          <a:p>
            <a:pPr algn="ctr" eaLnBrk="1" hangingPunct="1">
              <a:defRPr/>
            </a:pPr>
            <a:r>
              <a:rPr lang="es-MX" sz="1200" dirty="0" smtClean="0">
                <a:latin typeface="+mj-lt"/>
                <a:cs typeface="Arial" charset="0"/>
              </a:rPr>
              <a:t>Entrega Recepción</a:t>
            </a:r>
          </a:p>
        </p:txBody>
      </p:sp>
      <p:sp>
        <p:nvSpPr>
          <p:cNvPr id="55" name="Rectangle 52"/>
          <p:cNvSpPr>
            <a:spLocks noChangeArrowheads="1"/>
          </p:cNvSpPr>
          <p:nvPr/>
        </p:nvSpPr>
        <p:spPr bwMode="auto">
          <a:xfrm>
            <a:off x="4622447" y="3714981"/>
            <a:ext cx="1396603" cy="66099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MX" sz="1050" dirty="0" smtClean="0">
                <a:latin typeface="+mj-lt"/>
                <a:cs typeface="Arial" charset="0"/>
              </a:rPr>
              <a:t>  </a:t>
            </a:r>
            <a:r>
              <a:rPr lang="es-MX" sz="1200" dirty="0" smtClean="0">
                <a:latin typeface="+mj-lt"/>
                <a:cs typeface="Arial" charset="0"/>
              </a:rPr>
              <a:t>Coordinador(a) </a:t>
            </a:r>
            <a:endParaRPr lang="es-MX" sz="1200" dirty="0">
              <a:latin typeface="+mj-lt"/>
              <a:cs typeface="Arial" charset="0"/>
            </a:endParaRPr>
          </a:p>
          <a:p>
            <a:pPr algn="ctr" eaLnBrk="1" hangingPunct="1">
              <a:defRPr/>
            </a:pPr>
            <a:r>
              <a:rPr lang="es-MX" sz="1200" dirty="0">
                <a:latin typeface="+mj-lt"/>
                <a:cs typeface="Arial" charset="0"/>
              </a:rPr>
              <a:t>d</a:t>
            </a:r>
            <a:r>
              <a:rPr lang="es-MX" sz="1200" dirty="0" smtClean="0">
                <a:latin typeface="+mj-lt"/>
                <a:cs typeface="Arial" charset="0"/>
              </a:rPr>
              <a:t>e Auditoría</a:t>
            </a:r>
          </a:p>
        </p:txBody>
      </p:sp>
      <p:sp>
        <p:nvSpPr>
          <p:cNvPr id="56" name="Rectangle 52"/>
          <p:cNvSpPr>
            <a:spLocks noChangeArrowheads="1"/>
          </p:cNvSpPr>
          <p:nvPr/>
        </p:nvSpPr>
        <p:spPr bwMode="auto">
          <a:xfrm>
            <a:off x="3180186" y="4838132"/>
            <a:ext cx="1314365" cy="54320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1200" dirty="0" smtClean="0">
                <a:latin typeface="+mj-lt"/>
              </a:rPr>
              <a:t>Auditor Senior (a)</a:t>
            </a:r>
          </a:p>
        </p:txBody>
      </p:sp>
      <p:cxnSp>
        <p:nvCxnSpPr>
          <p:cNvPr id="57" name="5 Conector recto"/>
          <p:cNvCxnSpPr/>
          <p:nvPr/>
        </p:nvCxnSpPr>
        <p:spPr>
          <a:xfrm flipH="1" flipV="1">
            <a:off x="4823872" y="1581426"/>
            <a:ext cx="277194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 41"/>
          <p:cNvSpPr>
            <a:spLocks noChangeArrowheads="1"/>
          </p:cNvSpPr>
          <p:nvPr/>
        </p:nvSpPr>
        <p:spPr bwMode="auto">
          <a:xfrm>
            <a:off x="7482096" y="1338598"/>
            <a:ext cx="1451764" cy="516509"/>
          </a:xfrm>
          <a:prstGeom prst="rect">
            <a:avLst/>
          </a:prstGeom>
          <a:ln w="63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s-ES" sz="1200" dirty="0" smtClean="0">
                <a:latin typeface="+mj-lt"/>
                <a:cs typeface="Arial" pitchFamily="34" charset="0"/>
              </a:rPr>
              <a:t>Coordinador(a)de</a:t>
            </a:r>
          </a:p>
          <a:p>
            <a:pPr algn="ctr" eaLnBrk="1" hangingPunct="1">
              <a:defRPr/>
            </a:pPr>
            <a:r>
              <a:rPr lang="es-ES" sz="1200" dirty="0" smtClean="0">
                <a:latin typeface="+mj-lt"/>
                <a:cs typeface="Arial" pitchFamily="34" charset="0"/>
              </a:rPr>
              <a:t> Seguridad Interna</a:t>
            </a:r>
          </a:p>
        </p:txBody>
      </p:sp>
      <p:cxnSp>
        <p:nvCxnSpPr>
          <p:cNvPr id="61" name="5 Conector recto"/>
          <p:cNvCxnSpPr>
            <a:stCxn id="34" idx="0"/>
            <a:endCxn id="58" idx="2"/>
          </p:cNvCxnSpPr>
          <p:nvPr/>
        </p:nvCxnSpPr>
        <p:spPr>
          <a:xfrm flipH="1" flipV="1">
            <a:off x="8207978" y="1855107"/>
            <a:ext cx="7265" cy="1002164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Rectangle 41"/>
          <p:cNvSpPr>
            <a:spLocks noChangeArrowheads="1"/>
          </p:cNvSpPr>
          <p:nvPr/>
        </p:nvSpPr>
        <p:spPr bwMode="auto">
          <a:xfrm>
            <a:off x="7444507" y="2122057"/>
            <a:ext cx="1489353" cy="450424"/>
          </a:xfrm>
          <a:prstGeom prst="rect">
            <a:avLst/>
          </a:prstGeom>
          <a:ln w="63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s-ES" sz="1200" dirty="0" smtClean="0">
                <a:latin typeface="+mj-lt"/>
                <a:cs typeface="Arial" pitchFamily="34" charset="0"/>
              </a:rPr>
              <a:t>Jefe(a)operativo (a)</a:t>
            </a:r>
          </a:p>
          <a:p>
            <a:pPr algn="ctr" eaLnBrk="1" hangingPunct="1">
              <a:defRPr/>
            </a:pPr>
            <a:r>
              <a:rPr lang="es-ES" sz="1200" dirty="0" smtClean="0">
                <a:latin typeface="+mj-lt"/>
                <a:cs typeface="Arial" pitchFamily="34" charset="0"/>
              </a:rPr>
              <a:t>vacante</a:t>
            </a: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2914473" y="2608538"/>
            <a:ext cx="1858617" cy="494417"/>
          </a:xfrm>
          <a:prstGeom prst="rect">
            <a:avLst/>
          </a:prstGeom>
          <a:ln w="63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MX" sz="1200" dirty="0" smtClean="0">
                <a:latin typeface="+mj-lt"/>
              </a:rPr>
              <a:t>Coordinador(a) General</a:t>
            </a:r>
          </a:p>
        </p:txBody>
      </p:sp>
      <p:sp>
        <p:nvSpPr>
          <p:cNvPr id="34" name="Rectangle 63"/>
          <p:cNvSpPr>
            <a:spLocks noChangeArrowheads="1"/>
          </p:cNvSpPr>
          <p:nvPr/>
        </p:nvSpPr>
        <p:spPr bwMode="auto">
          <a:xfrm>
            <a:off x="7458067" y="2857271"/>
            <a:ext cx="1514351" cy="80315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s-ES" sz="1050" dirty="0" smtClean="0">
                <a:cs typeface="Arial" charset="0"/>
              </a:rPr>
              <a:t> </a:t>
            </a:r>
            <a:r>
              <a:rPr lang="es-ES" sz="1200" dirty="0" smtClean="0">
                <a:cs typeface="Arial" charset="0"/>
              </a:rPr>
              <a:t>Seguridad Interna</a:t>
            </a:r>
            <a:endParaRPr lang="es-MX" sz="1200" dirty="0" smtClean="0"/>
          </a:p>
          <a:p>
            <a:pPr algn="ctr">
              <a:defRPr/>
            </a:pPr>
            <a:r>
              <a:rPr lang="es-MX" sz="1200" dirty="0" smtClean="0"/>
              <a:t>Auxiliares</a:t>
            </a:r>
          </a:p>
          <a:p>
            <a:pPr algn="ctr">
              <a:defRPr/>
            </a:pPr>
            <a:r>
              <a:rPr lang="es-MX" sz="1200" dirty="0" smtClean="0"/>
              <a:t>Supervisores(as)</a:t>
            </a:r>
          </a:p>
        </p:txBody>
      </p:sp>
      <p:sp>
        <p:nvSpPr>
          <p:cNvPr id="66" name="Rectangle 52"/>
          <p:cNvSpPr>
            <a:spLocks noChangeArrowheads="1"/>
          </p:cNvSpPr>
          <p:nvPr/>
        </p:nvSpPr>
        <p:spPr bwMode="auto">
          <a:xfrm>
            <a:off x="4663565" y="4833325"/>
            <a:ext cx="1314365" cy="54320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s-ES" altLang="es-MX" sz="1050" dirty="0" smtClean="0"/>
          </a:p>
          <a:p>
            <a:pPr algn="ctr">
              <a:spcBef>
                <a:spcPct val="0"/>
              </a:spcBef>
              <a:buNone/>
            </a:pPr>
            <a:r>
              <a:rPr lang="es-ES" altLang="es-MX" sz="1200" dirty="0" smtClean="0"/>
              <a:t>Auditores Senior </a:t>
            </a:r>
            <a:r>
              <a:rPr lang="es-ES" altLang="es-MX" sz="1200" dirty="0"/>
              <a:t>(</a:t>
            </a:r>
            <a:r>
              <a:rPr lang="es-ES" altLang="es-MX" sz="1200" dirty="0" smtClean="0"/>
              <a:t>a)</a:t>
            </a:r>
          </a:p>
          <a:p>
            <a:pPr algn="ctr">
              <a:spcBef>
                <a:spcPct val="0"/>
              </a:spcBef>
              <a:buNone/>
            </a:pPr>
            <a:endParaRPr lang="es-ES" altLang="es-MX" sz="1050" dirty="0" smtClean="0">
              <a:latin typeface="+mj-lt"/>
            </a:endParaRPr>
          </a:p>
        </p:txBody>
      </p:sp>
      <p:cxnSp>
        <p:nvCxnSpPr>
          <p:cNvPr id="3" name="Conector recto 2"/>
          <p:cNvCxnSpPr/>
          <p:nvPr/>
        </p:nvCxnSpPr>
        <p:spPr>
          <a:xfrm>
            <a:off x="3837369" y="2122057"/>
            <a:ext cx="93572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8" name="Rectangle 41"/>
          <p:cNvSpPr>
            <a:spLocks noChangeArrowheads="1"/>
          </p:cNvSpPr>
          <p:nvPr/>
        </p:nvSpPr>
        <p:spPr bwMode="auto">
          <a:xfrm>
            <a:off x="4773090" y="1948882"/>
            <a:ext cx="1669274" cy="450424"/>
          </a:xfrm>
          <a:prstGeom prst="rect">
            <a:avLst/>
          </a:prstGeom>
          <a:ln w="6350"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>
              <a:defRPr/>
            </a:pPr>
            <a:r>
              <a:rPr lang="es-ES" sz="1200" dirty="0" smtClean="0">
                <a:latin typeface="+mj-lt"/>
                <a:cs typeface="Arial" pitchFamily="34" charset="0"/>
              </a:rPr>
              <a:t>Auxiliar Administrativo (a)</a:t>
            </a:r>
          </a:p>
        </p:txBody>
      </p:sp>
      <p:sp>
        <p:nvSpPr>
          <p:cNvPr id="29" name="Rectangle 52"/>
          <p:cNvSpPr>
            <a:spLocks noChangeArrowheads="1"/>
          </p:cNvSpPr>
          <p:nvPr/>
        </p:nvSpPr>
        <p:spPr bwMode="auto">
          <a:xfrm>
            <a:off x="1668507" y="4850561"/>
            <a:ext cx="1306512" cy="49629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s-ES" sz="1200" dirty="0" smtClean="0">
                <a:latin typeface="+mj-lt"/>
                <a:cs typeface="Arial" charset="0"/>
              </a:rPr>
              <a:t>Jefe(a)de Revisión de</a:t>
            </a:r>
          </a:p>
          <a:p>
            <a:pPr algn="ctr">
              <a:defRPr/>
            </a:pPr>
            <a:r>
              <a:rPr lang="es-ES" sz="1200" dirty="0" smtClean="0">
                <a:latin typeface="+mj-lt"/>
                <a:cs typeface="Arial" charset="0"/>
              </a:rPr>
              <a:t> Normativa de Obra</a:t>
            </a:r>
          </a:p>
          <a:p>
            <a:pPr algn="ctr">
              <a:defRPr/>
            </a:pPr>
            <a:r>
              <a:rPr lang="es-ES" sz="1200" dirty="0">
                <a:latin typeface="+mj-lt"/>
                <a:cs typeface="Arial" charset="0"/>
              </a:rPr>
              <a:t>V</a:t>
            </a:r>
            <a:r>
              <a:rPr lang="es-ES" sz="1200" dirty="0" smtClean="0">
                <a:latin typeface="+mj-lt"/>
                <a:cs typeface="Arial" charset="0"/>
              </a:rPr>
              <a:t>acante</a:t>
            </a:r>
          </a:p>
        </p:txBody>
      </p:sp>
      <p:sp>
        <p:nvSpPr>
          <p:cNvPr id="30" name="Rectangle 52"/>
          <p:cNvSpPr>
            <a:spLocks noChangeArrowheads="1"/>
          </p:cNvSpPr>
          <p:nvPr/>
        </p:nvSpPr>
        <p:spPr bwMode="auto">
          <a:xfrm>
            <a:off x="6168679" y="4687254"/>
            <a:ext cx="1314365" cy="71846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</a:pPr>
            <a:endParaRPr lang="es-ES" altLang="es-MX" sz="1200" dirty="0" smtClean="0"/>
          </a:p>
          <a:p>
            <a:pPr algn="ctr">
              <a:spcBef>
                <a:spcPct val="0"/>
              </a:spcBef>
              <a:buNone/>
            </a:pPr>
            <a:endParaRPr lang="es-ES" altLang="es-MX" sz="1200" dirty="0" smtClean="0"/>
          </a:p>
          <a:p>
            <a:pPr algn="ctr">
              <a:spcBef>
                <a:spcPct val="0"/>
              </a:spcBef>
              <a:buNone/>
            </a:pPr>
            <a:endParaRPr lang="es-ES" altLang="es-MX" sz="1200" dirty="0" smtClean="0"/>
          </a:p>
          <a:p>
            <a:pPr algn="ctr">
              <a:spcBef>
                <a:spcPct val="0"/>
              </a:spcBef>
              <a:buNone/>
            </a:pPr>
            <a:r>
              <a:rPr lang="es-ES" altLang="es-MX" sz="1200" dirty="0" smtClean="0"/>
              <a:t>Auditor Senior (a)</a:t>
            </a:r>
          </a:p>
          <a:p>
            <a:pPr algn="ctr">
              <a:spcBef>
                <a:spcPct val="0"/>
              </a:spcBef>
              <a:buNone/>
            </a:pPr>
            <a:r>
              <a:rPr lang="es-ES" altLang="es-MX" sz="1200" dirty="0" smtClean="0"/>
              <a:t>Auditor </a:t>
            </a:r>
            <a:r>
              <a:rPr lang="es-ES" altLang="es-MX" sz="1200" dirty="0"/>
              <a:t>Junior (a)</a:t>
            </a:r>
          </a:p>
          <a:p>
            <a:pPr algn="ctr">
              <a:spcBef>
                <a:spcPct val="0"/>
              </a:spcBef>
              <a:buNone/>
            </a:pPr>
            <a:endParaRPr lang="es-ES" altLang="es-MX" sz="1200" dirty="0" smtClean="0"/>
          </a:p>
          <a:p>
            <a:pPr algn="ctr">
              <a:spcBef>
                <a:spcPct val="0"/>
              </a:spcBef>
              <a:buNone/>
            </a:pPr>
            <a:endParaRPr lang="es-ES" altLang="es-MX" sz="1200" dirty="0"/>
          </a:p>
          <a:p>
            <a:pPr algn="ctr">
              <a:spcBef>
                <a:spcPct val="0"/>
              </a:spcBef>
              <a:buNone/>
            </a:pPr>
            <a:endParaRPr lang="es-ES" altLang="es-MX" sz="1050" dirty="0" smtClean="0">
              <a:latin typeface="+mj-lt"/>
            </a:endParaRPr>
          </a:p>
        </p:txBody>
      </p:sp>
      <p:sp>
        <p:nvSpPr>
          <p:cNvPr id="31" name="Text Box 64"/>
          <p:cNvSpPr txBox="1">
            <a:spLocks noChangeArrowheads="1"/>
          </p:cNvSpPr>
          <p:nvPr/>
        </p:nvSpPr>
        <p:spPr bwMode="auto">
          <a:xfrm>
            <a:off x="1668507" y="5523099"/>
            <a:ext cx="1306512" cy="46166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s-ES" altLang="es-MX" sz="1200" dirty="0" smtClean="0">
                <a:latin typeface="+mj-lt"/>
              </a:rPr>
              <a:t>Auditor</a:t>
            </a:r>
            <a:r>
              <a:rPr lang="es-MX" sz="1200" dirty="0" smtClean="0">
                <a:latin typeface="+mj-lt"/>
              </a:rPr>
              <a:t> (a)</a:t>
            </a:r>
          </a:p>
          <a:p>
            <a:pPr algn="ctr" eaLnBrk="1" hangingPunct="1">
              <a:defRPr/>
            </a:pPr>
            <a:r>
              <a:rPr lang="es-MX" sz="1200" dirty="0">
                <a:latin typeface="+mj-lt"/>
              </a:rPr>
              <a:t>V</a:t>
            </a:r>
            <a:r>
              <a:rPr lang="es-MX" sz="1200" dirty="0" smtClean="0">
                <a:latin typeface="+mj-lt"/>
              </a:rPr>
              <a:t>acante</a:t>
            </a:r>
          </a:p>
        </p:txBody>
      </p:sp>
      <p:cxnSp>
        <p:nvCxnSpPr>
          <p:cNvPr id="46" name="Conector recto 45"/>
          <p:cNvCxnSpPr/>
          <p:nvPr/>
        </p:nvCxnSpPr>
        <p:spPr>
          <a:xfrm>
            <a:off x="868669" y="4543425"/>
            <a:ext cx="1468181" cy="0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Line 48"/>
          <p:cNvSpPr>
            <a:spLocks noChangeShapeType="1"/>
          </p:cNvSpPr>
          <p:nvPr/>
        </p:nvSpPr>
        <p:spPr bwMode="auto">
          <a:xfrm>
            <a:off x="880084" y="4543425"/>
            <a:ext cx="0" cy="2995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2400">
              <a:latin typeface="+mj-lt"/>
            </a:endParaRPr>
          </a:p>
        </p:txBody>
      </p:sp>
      <p:sp>
        <p:nvSpPr>
          <p:cNvPr id="59" name="Line 48"/>
          <p:cNvSpPr>
            <a:spLocks noChangeShapeType="1"/>
          </p:cNvSpPr>
          <p:nvPr/>
        </p:nvSpPr>
        <p:spPr bwMode="auto">
          <a:xfrm>
            <a:off x="2332418" y="4539822"/>
            <a:ext cx="0" cy="31074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2400">
              <a:latin typeface="+mj-lt"/>
            </a:endParaRPr>
          </a:p>
        </p:txBody>
      </p:sp>
      <p:sp>
        <p:nvSpPr>
          <p:cNvPr id="63" name="Line 48"/>
          <p:cNvSpPr>
            <a:spLocks noChangeShapeType="1"/>
          </p:cNvSpPr>
          <p:nvPr/>
        </p:nvSpPr>
        <p:spPr bwMode="auto">
          <a:xfrm>
            <a:off x="2332418" y="5346855"/>
            <a:ext cx="4432" cy="17624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2400">
              <a:latin typeface="+mj-lt"/>
            </a:endParaRPr>
          </a:p>
        </p:txBody>
      </p:sp>
      <p:sp>
        <p:nvSpPr>
          <p:cNvPr id="64" name="Line 48"/>
          <p:cNvSpPr>
            <a:spLocks noChangeShapeType="1"/>
          </p:cNvSpPr>
          <p:nvPr/>
        </p:nvSpPr>
        <p:spPr bwMode="auto">
          <a:xfrm>
            <a:off x="868669" y="5339238"/>
            <a:ext cx="1" cy="18386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240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2333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79174" y="293650"/>
            <a:ext cx="5324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4000" b="1" kern="1400" spc="-150" dirty="0" smtClean="0">
                <a:solidFill>
                  <a:srgbClr val="618EB5"/>
                </a:solidFill>
                <a:effectLst/>
                <a:latin typeface="Arial"/>
                <a:ea typeface="MS Gothic" panose="020B0609070205080204" pitchFamily="49" charset="-128"/>
                <a:cs typeface="Arial"/>
              </a:rPr>
              <a:t>Dirección de Auditoría</a:t>
            </a:r>
            <a:endParaRPr lang="es-ES" sz="2400" dirty="0">
              <a:solidFill>
                <a:srgbClr val="618EB5"/>
              </a:solidFill>
            </a:endParaRPr>
          </a:p>
        </p:txBody>
      </p:sp>
      <p:sp>
        <p:nvSpPr>
          <p:cNvPr id="38" name="Line 49"/>
          <p:cNvSpPr>
            <a:spLocks noChangeShapeType="1"/>
          </p:cNvSpPr>
          <p:nvPr/>
        </p:nvSpPr>
        <p:spPr bwMode="auto">
          <a:xfrm flipH="1">
            <a:off x="4555827" y="2023251"/>
            <a:ext cx="0" cy="162354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2400">
              <a:latin typeface="+mj-lt"/>
            </a:endParaRPr>
          </a:p>
        </p:txBody>
      </p:sp>
      <p:sp>
        <p:nvSpPr>
          <p:cNvPr id="42" name="Rectangle 35"/>
          <p:cNvSpPr>
            <a:spLocks noChangeArrowheads="1"/>
          </p:cNvSpPr>
          <p:nvPr/>
        </p:nvSpPr>
        <p:spPr bwMode="auto">
          <a:xfrm>
            <a:off x="3639322" y="1517099"/>
            <a:ext cx="1858617" cy="494417"/>
          </a:xfrm>
          <a:prstGeom prst="rect">
            <a:avLst/>
          </a:prstGeom>
          <a:ln w="6350">
            <a:prstDash val="dash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s-MX" sz="1200" dirty="0" smtClean="0">
                <a:latin typeface="+mj-lt"/>
              </a:rPr>
              <a:t>Director(a)de Auditoría</a:t>
            </a:r>
          </a:p>
        </p:txBody>
      </p:sp>
      <p:sp>
        <p:nvSpPr>
          <p:cNvPr id="53" name="Line 48"/>
          <p:cNvSpPr>
            <a:spLocks noChangeShapeType="1"/>
          </p:cNvSpPr>
          <p:nvPr/>
        </p:nvSpPr>
        <p:spPr bwMode="auto">
          <a:xfrm>
            <a:off x="4555827" y="3667440"/>
            <a:ext cx="0" cy="72351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2400">
              <a:latin typeface="+mj-lt"/>
            </a:endParaRPr>
          </a:p>
        </p:txBody>
      </p:sp>
      <p:sp>
        <p:nvSpPr>
          <p:cNvPr id="54" name="Rectangle 52"/>
          <p:cNvSpPr>
            <a:spLocks noChangeArrowheads="1"/>
          </p:cNvSpPr>
          <p:nvPr/>
        </p:nvSpPr>
        <p:spPr bwMode="auto">
          <a:xfrm>
            <a:off x="3763678" y="3284822"/>
            <a:ext cx="1609903" cy="579285"/>
          </a:xfrm>
          <a:prstGeom prst="rect">
            <a:avLst/>
          </a:prstGeom>
          <a:ln w="6350">
            <a:prstDash val="dash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MX" sz="1200" dirty="0" smtClean="0">
                <a:solidFill>
                  <a:schemeClr val="dk1"/>
                </a:solidFill>
                <a:latin typeface="+mj-lt"/>
              </a:rPr>
              <a:t>Jefe (a) Operativo (a)</a:t>
            </a:r>
          </a:p>
          <a:p>
            <a:pPr algn="ctr"/>
            <a:r>
              <a:rPr lang="es-MX" sz="1200" dirty="0" smtClean="0">
                <a:latin typeface="+mj-lt"/>
              </a:rPr>
              <a:t>Vacante</a:t>
            </a:r>
            <a:endParaRPr lang="es-MX" sz="1200" dirty="0">
              <a:solidFill>
                <a:schemeClr val="dk1"/>
              </a:solidFill>
              <a:latin typeface="+mj-lt"/>
            </a:endParaRPr>
          </a:p>
        </p:txBody>
      </p:sp>
      <p:sp>
        <p:nvSpPr>
          <p:cNvPr id="56" name="Rectangle 52"/>
          <p:cNvSpPr>
            <a:spLocks noChangeArrowheads="1"/>
          </p:cNvSpPr>
          <p:nvPr/>
        </p:nvSpPr>
        <p:spPr bwMode="auto">
          <a:xfrm>
            <a:off x="2876365" y="4026865"/>
            <a:ext cx="3804640" cy="2247630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numCol="9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MX" sz="1200" dirty="0" smtClean="0">
              <a:latin typeface="+mj-lt"/>
            </a:endParaRPr>
          </a:p>
        </p:txBody>
      </p:sp>
      <p:sp>
        <p:nvSpPr>
          <p:cNvPr id="60" name="Rectangle 35"/>
          <p:cNvSpPr>
            <a:spLocks noChangeArrowheads="1"/>
          </p:cNvSpPr>
          <p:nvPr/>
        </p:nvSpPr>
        <p:spPr bwMode="auto">
          <a:xfrm>
            <a:off x="3626517" y="2403318"/>
            <a:ext cx="1858617" cy="494417"/>
          </a:xfrm>
          <a:prstGeom prst="rect">
            <a:avLst/>
          </a:prstGeom>
          <a:ln w="6350">
            <a:prstDash val="dash"/>
            <a:headEnd/>
            <a:tailEnd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s-MX" sz="1200" dirty="0" smtClean="0">
                <a:latin typeface="+mj-lt"/>
              </a:rPr>
              <a:t>Coordinador(a)de</a:t>
            </a:r>
          </a:p>
          <a:p>
            <a:pPr algn="ctr"/>
            <a:r>
              <a:rPr lang="es-MX" sz="1200" dirty="0" smtClean="0">
                <a:latin typeface="+mj-lt"/>
              </a:rPr>
              <a:t>Seguridad Interna</a:t>
            </a:r>
          </a:p>
        </p:txBody>
      </p:sp>
      <p:sp>
        <p:nvSpPr>
          <p:cNvPr id="11" name="Line 48"/>
          <p:cNvSpPr>
            <a:spLocks noChangeShapeType="1"/>
          </p:cNvSpPr>
          <p:nvPr/>
        </p:nvSpPr>
        <p:spPr bwMode="auto">
          <a:xfrm flipH="1">
            <a:off x="3374135" y="2604829"/>
            <a:ext cx="252381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2400">
              <a:latin typeface="+mj-lt"/>
            </a:endParaRPr>
          </a:p>
        </p:txBody>
      </p:sp>
      <p:sp>
        <p:nvSpPr>
          <p:cNvPr id="12" name="Rectangle 52"/>
          <p:cNvSpPr>
            <a:spLocks noChangeArrowheads="1"/>
          </p:cNvSpPr>
          <p:nvPr/>
        </p:nvSpPr>
        <p:spPr bwMode="auto">
          <a:xfrm>
            <a:off x="1362457" y="2274328"/>
            <a:ext cx="2011678" cy="874483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numCol="1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MX" sz="1200" dirty="0" smtClean="0">
              <a:latin typeface="+mj-lt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1200" dirty="0" smtClean="0">
                <a:latin typeface="+mj-lt"/>
              </a:rPr>
              <a:t>Auxiliares Administrativos (as)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s-ES" altLang="es-MX" sz="1200" dirty="0" smtClean="0">
              <a:latin typeface="+mj-lt"/>
            </a:endParaRPr>
          </a:p>
        </p:txBody>
      </p:sp>
      <p:sp>
        <p:nvSpPr>
          <p:cNvPr id="14" name="Rectangle 52"/>
          <p:cNvSpPr>
            <a:spLocks noChangeArrowheads="1"/>
          </p:cNvSpPr>
          <p:nvPr/>
        </p:nvSpPr>
        <p:spPr bwMode="auto">
          <a:xfrm>
            <a:off x="5999076" y="2257813"/>
            <a:ext cx="2011678" cy="69403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numCol="1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1200" dirty="0" smtClean="0">
                <a:latin typeface="+mj-lt"/>
              </a:rPr>
              <a:t>Supervisores (as)</a:t>
            </a:r>
          </a:p>
        </p:txBody>
      </p:sp>
      <p:sp>
        <p:nvSpPr>
          <p:cNvPr id="15" name="Line 48"/>
          <p:cNvSpPr>
            <a:spLocks noChangeShapeType="1"/>
          </p:cNvSpPr>
          <p:nvPr/>
        </p:nvSpPr>
        <p:spPr bwMode="auto">
          <a:xfrm flipH="1">
            <a:off x="5497938" y="2604829"/>
            <a:ext cx="4822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2400">
              <a:latin typeface="+mj-lt"/>
            </a:endParaRPr>
          </a:p>
        </p:txBody>
      </p:sp>
      <p:sp>
        <p:nvSpPr>
          <p:cNvPr id="19" name="Rectangle 52"/>
          <p:cNvSpPr>
            <a:spLocks noChangeArrowheads="1"/>
          </p:cNvSpPr>
          <p:nvPr/>
        </p:nvSpPr>
        <p:spPr bwMode="auto">
          <a:xfrm>
            <a:off x="3241470" y="4821225"/>
            <a:ext cx="3016179" cy="145968"/>
          </a:xfrm>
          <a:prstGeom prst="rect">
            <a:avLst/>
          </a:prstGeom>
          <a:solidFill>
            <a:schemeClr val="bg1"/>
          </a:solidFill>
          <a:ln w="6350">
            <a:noFill/>
            <a:miter lim="800000"/>
            <a:headEnd/>
            <a:tailEnd/>
          </a:ln>
        </p:spPr>
        <p:txBody>
          <a:bodyPr wrap="none" numCol="1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s-ES" altLang="es-MX" sz="1400" dirty="0" smtClean="0">
                <a:latin typeface="+mj-lt"/>
              </a:rPr>
              <a:t>Seguridad Interna</a:t>
            </a:r>
          </a:p>
        </p:txBody>
      </p:sp>
    </p:spTree>
    <p:extLst>
      <p:ext uri="{BB962C8B-B14F-4D97-AF65-F5344CB8AC3E}">
        <p14:creationId xmlns:p14="http://schemas.microsoft.com/office/powerpoint/2010/main" val="692641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Line 31"/>
          <p:cNvSpPr>
            <a:spLocks noChangeShapeType="1"/>
          </p:cNvSpPr>
          <p:nvPr/>
        </p:nvSpPr>
        <p:spPr bwMode="auto">
          <a:xfrm>
            <a:off x="7236460" y="1941720"/>
            <a:ext cx="0" cy="1475785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1100"/>
          </a:p>
        </p:txBody>
      </p:sp>
      <p:sp>
        <p:nvSpPr>
          <p:cNvPr id="5" name="CuadroTexto 4"/>
          <p:cNvSpPr txBox="1"/>
          <p:nvPr/>
        </p:nvSpPr>
        <p:spPr>
          <a:xfrm>
            <a:off x="579173" y="293650"/>
            <a:ext cx="6283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kern="1400" spc="-150" dirty="0" smtClean="0">
                <a:solidFill>
                  <a:srgbClr val="618EB5"/>
                </a:solidFill>
                <a:effectLst/>
                <a:latin typeface="Arial"/>
                <a:ea typeface="MS Gothic" panose="020B0609070205080204" pitchFamily="49" charset="-128"/>
                <a:cs typeface="Arial"/>
              </a:rPr>
              <a:t>Dirección de Régimen Interno</a:t>
            </a:r>
            <a:endParaRPr lang="es-ES" sz="3600" dirty="0">
              <a:solidFill>
                <a:srgbClr val="618EB5"/>
              </a:solidFill>
            </a:endParaRPr>
          </a:p>
        </p:txBody>
      </p:sp>
      <p:grpSp>
        <p:nvGrpSpPr>
          <p:cNvPr id="34" name="Grupo 2"/>
          <p:cNvGrpSpPr/>
          <p:nvPr/>
        </p:nvGrpSpPr>
        <p:grpSpPr>
          <a:xfrm>
            <a:off x="1465721" y="1373608"/>
            <a:ext cx="6763846" cy="4127348"/>
            <a:chOff x="3573114" y="2094857"/>
            <a:chExt cx="6063196" cy="3862044"/>
          </a:xfrm>
        </p:grpSpPr>
        <p:sp>
          <p:nvSpPr>
            <p:cNvPr id="35" name="Line 31"/>
            <p:cNvSpPr>
              <a:spLocks noChangeShapeType="1"/>
            </p:cNvSpPr>
            <p:nvPr/>
          </p:nvSpPr>
          <p:spPr bwMode="auto">
            <a:xfrm>
              <a:off x="5877276" y="2648231"/>
              <a:ext cx="0" cy="2718286"/>
            </a:xfrm>
            <a:prstGeom prst="line">
              <a:avLst/>
            </a:prstGeom>
            <a:noFill/>
            <a:ln w="635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s-MX" sz="1100"/>
            </a:p>
          </p:txBody>
        </p:sp>
        <p:sp>
          <p:nvSpPr>
            <p:cNvPr id="65" name="Rectangle 39"/>
            <p:cNvSpPr>
              <a:spLocks noChangeArrowheads="1"/>
            </p:cNvSpPr>
            <p:nvPr/>
          </p:nvSpPr>
          <p:spPr bwMode="auto">
            <a:xfrm>
              <a:off x="4837736" y="2122683"/>
              <a:ext cx="2114006" cy="50071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buFont typeface="Arial" panose="020B0604020202020204" pitchFamily="34" charset="0"/>
                <a:buNone/>
                <a:defRPr/>
              </a:pPr>
              <a:r>
                <a:rPr lang="es-MX" sz="1200" dirty="0" smtClean="0"/>
                <a:t>Director(a)de Régimen Interno</a:t>
              </a:r>
            </a:p>
          </p:txBody>
        </p:sp>
        <p:sp>
          <p:nvSpPr>
            <p:cNvPr id="66" name="Text Box 43"/>
            <p:cNvSpPr txBox="1">
              <a:spLocks noChangeArrowheads="1"/>
            </p:cNvSpPr>
            <p:nvPr/>
          </p:nvSpPr>
          <p:spPr bwMode="auto">
            <a:xfrm>
              <a:off x="5130027" y="5366516"/>
              <a:ext cx="1515135" cy="590385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xtLst/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>
                <a:defRPr/>
              </a:pPr>
              <a:r>
                <a:rPr lang="es-MX" sz="1100" dirty="0" smtClean="0">
                  <a:latin typeface="+mn-lt"/>
                </a:rPr>
                <a:t> </a:t>
              </a:r>
            </a:p>
            <a:p>
              <a:pPr algn="ctr" eaLnBrk="1" hangingPunct="1">
                <a:defRPr/>
              </a:pPr>
              <a:r>
                <a:rPr lang="es-MX" sz="1200" dirty="0" smtClean="0">
                  <a:latin typeface="+mn-lt"/>
                </a:rPr>
                <a:t>Auditores(as)</a:t>
              </a:r>
            </a:p>
            <a:p>
              <a:pPr algn="ctr" eaLnBrk="1" hangingPunct="1">
                <a:defRPr/>
              </a:pPr>
              <a:endParaRPr lang="es-MX" sz="1200" dirty="0" smtClean="0">
                <a:latin typeface="+mn-lt"/>
              </a:endParaRPr>
            </a:p>
          </p:txBody>
        </p:sp>
        <p:sp>
          <p:nvSpPr>
            <p:cNvPr id="68" name="Rectangle 73"/>
            <p:cNvSpPr>
              <a:spLocks noChangeArrowheads="1"/>
            </p:cNvSpPr>
            <p:nvPr/>
          </p:nvSpPr>
          <p:spPr bwMode="auto">
            <a:xfrm>
              <a:off x="5119707" y="4446220"/>
              <a:ext cx="1515135" cy="757735"/>
            </a:xfrm>
            <a:prstGeom prst="rect">
              <a:avLst/>
            </a:prstGeom>
            <a:ln w="6350">
              <a:solidFill>
                <a:schemeClr val="tx1"/>
              </a:solidFill>
              <a:headEnd/>
              <a:tailEnd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>
                <a:defRPr/>
              </a:pPr>
              <a:endParaRPr lang="es-ES" sz="1200" dirty="0" smtClean="0">
                <a:latin typeface="+mj-lt"/>
                <a:cs typeface="Arial" pitchFamily="34" charset="0"/>
              </a:endParaRPr>
            </a:p>
            <a:p>
              <a:pPr algn="ctr">
                <a:defRPr/>
              </a:pPr>
              <a:r>
                <a:rPr lang="es-ES" sz="1200" dirty="0" smtClean="0">
                  <a:latin typeface="+mj-lt"/>
                  <a:cs typeface="Arial" pitchFamily="34" charset="0"/>
                </a:rPr>
                <a:t>Jefe(a) de </a:t>
              </a:r>
            </a:p>
            <a:p>
              <a:pPr algn="ctr">
                <a:defRPr/>
              </a:pPr>
              <a:r>
                <a:rPr lang="es-ES" sz="1200" dirty="0" smtClean="0">
                  <a:latin typeface="+mj-lt"/>
                  <a:cs typeface="Arial" pitchFamily="34" charset="0"/>
                </a:rPr>
                <a:t>Responsabilidades</a:t>
              </a:r>
            </a:p>
          </p:txBody>
        </p:sp>
        <p:sp>
          <p:nvSpPr>
            <p:cNvPr id="70" name="Rectangle 37"/>
            <p:cNvSpPr>
              <a:spLocks noChangeArrowheads="1"/>
            </p:cNvSpPr>
            <p:nvPr/>
          </p:nvSpPr>
          <p:spPr bwMode="auto">
            <a:xfrm>
              <a:off x="3573114" y="2780881"/>
              <a:ext cx="1393391" cy="312505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MX" sz="1200" dirty="0" smtClean="0">
                  <a:cs typeface="Arial" charset="0"/>
                </a:rPr>
                <a:t>Recepcionista</a:t>
              </a:r>
            </a:p>
          </p:txBody>
        </p:sp>
        <p:cxnSp>
          <p:nvCxnSpPr>
            <p:cNvPr id="71" name="Conector recto 10"/>
            <p:cNvCxnSpPr>
              <a:stCxn id="70" idx="3"/>
            </p:cNvCxnSpPr>
            <p:nvPr/>
          </p:nvCxnSpPr>
          <p:spPr>
            <a:xfrm>
              <a:off x="4966505" y="2937134"/>
              <a:ext cx="931524" cy="0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2" name="Rectangle 37"/>
            <p:cNvSpPr>
              <a:spLocks noChangeArrowheads="1"/>
            </p:cNvSpPr>
            <p:nvPr/>
          </p:nvSpPr>
          <p:spPr bwMode="auto">
            <a:xfrm>
              <a:off x="6309085" y="2762462"/>
              <a:ext cx="1520991" cy="350761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1200" dirty="0" smtClean="0">
                  <a:cs typeface="Arial" charset="0"/>
                </a:rPr>
                <a:t>Analista Jurídico(a)</a:t>
              </a:r>
            </a:p>
          </p:txBody>
        </p:sp>
        <p:cxnSp>
          <p:nvCxnSpPr>
            <p:cNvPr id="73" name="Conector recto 12"/>
            <p:cNvCxnSpPr/>
            <p:nvPr/>
          </p:nvCxnSpPr>
          <p:spPr>
            <a:xfrm>
              <a:off x="5886781" y="2937134"/>
              <a:ext cx="41280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6" name="Rectangle 37"/>
            <p:cNvSpPr>
              <a:spLocks noChangeArrowheads="1"/>
            </p:cNvSpPr>
            <p:nvPr/>
          </p:nvSpPr>
          <p:spPr bwMode="auto">
            <a:xfrm>
              <a:off x="7811069" y="2094857"/>
              <a:ext cx="1825241" cy="612613"/>
            </a:xfrm>
            <a:prstGeom prst="rect">
              <a:avLst/>
            </a:prstGeom>
            <a:solidFill>
              <a:schemeClr val="bg1"/>
            </a:solidFill>
            <a:ln w="6350">
              <a:solidFill>
                <a:schemeClr val="accent1">
                  <a:lumMod val="50000"/>
                </a:schemeClr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es-ES" sz="1200" dirty="0" smtClean="0">
                  <a:cs typeface="Arial" charset="0"/>
                </a:rPr>
                <a:t>Comisión De Honor </a:t>
              </a:r>
            </a:p>
            <a:p>
              <a:pPr algn="ctr" eaLnBrk="1" hangingPunct="1">
                <a:defRPr/>
              </a:pPr>
              <a:r>
                <a:rPr lang="es-ES" sz="1200" dirty="0" smtClean="0">
                  <a:cs typeface="Arial" charset="0"/>
                </a:rPr>
                <a:t>Y Justicia De </a:t>
              </a:r>
            </a:p>
            <a:p>
              <a:pPr algn="ctr" eaLnBrk="1" hangingPunct="1">
                <a:defRPr/>
              </a:pPr>
              <a:r>
                <a:rPr lang="es-ES" sz="1200" dirty="0" smtClean="0">
                  <a:cs typeface="Arial" charset="0"/>
                </a:rPr>
                <a:t>Los Cuerpos De Seguridad </a:t>
              </a:r>
            </a:p>
            <a:p>
              <a:pPr algn="ctr" eaLnBrk="1" hangingPunct="1">
                <a:defRPr/>
              </a:pPr>
              <a:r>
                <a:rPr lang="es-ES" sz="1200" dirty="0" smtClean="0">
                  <a:cs typeface="Arial" charset="0"/>
                </a:rPr>
                <a:t>Pública, Policía Y Tránsito</a:t>
              </a:r>
            </a:p>
          </p:txBody>
        </p:sp>
        <p:cxnSp>
          <p:nvCxnSpPr>
            <p:cNvPr id="77" name="Conector recto 16"/>
            <p:cNvCxnSpPr/>
            <p:nvPr/>
          </p:nvCxnSpPr>
          <p:spPr>
            <a:xfrm>
              <a:off x="6951742" y="2359128"/>
              <a:ext cx="868830" cy="0"/>
            </a:xfrm>
            <a:prstGeom prst="line">
              <a:avLst/>
            </a:prstGeom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8" name="Rectangle 37"/>
          <p:cNvSpPr>
            <a:spLocks noChangeArrowheads="1"/>
          </p:cNvSpPr>
          <p:nvPr/>
        </p:nvSpPr>
        <p:spPr bwMode="auto">
          <a:xfrm>
            <a:off x="6284833" y="2257845"/>
            <a:ext cx="1952081" cy="847391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ES" sz="1200" dirty="0" smtClean="0">
                <a:cs typeface="Arial" charset="0"/>
              </a:rPr>
              <a:t>Coordinador(a) Delegado(a)</a:t>
            </a:r>
          </a:p>
          <a:p>
            <a:pPr algn="ctr" eaLnBrk="1" hangingPunct="1">
              <a:defRPr/>
            </a:pPr>
            <a:r>
              <a:rPr lang="es-ES" sz="1200" dirty="0">
                <a:cs typeface="Arial" charset="0"/>
              </a:rPr>
              <a:t>d</a:t>
            </a:r>
            <a:r>
              <a:rPr lang="es-ES" sz="1200" dirty="0" smtClean="0">
                <a:cs typeface="Arial" charset="0"/>
              </a:rPr>
              <a:t>e </a:t>
            </a:r>
            <a:r>
              <a:rPr lang="es-ES" sz="1200" dirty="0">
                <a:cs typeface="Arial" charset="0"/>
              </a:rPr>
              <a:t>l</a:t>
            </a:r>
            <a:r>
              <a:rPr lang="es-ES" sz="1200" dirty="0" smtClean="0">
                <a:cs typeface="Arial" charset="0"/>
              </a:rPr>
              <a:t>a Comisión </a:t>
            </a:r>
          </a:p>
          <a:p>
            <a:pPr algn="ctr" eaLnBrk="1" hangingPunct="1">
              <a:defRPr/>
            </a:pPr>
            <a:r>
              <a:rPr lang="es-ES" sz="1200" dirty="0">
                <a:cs typeface="Arial" charset="0"/>
              </a:rPr>
              <a:t>d</a:t>
            </a:r>
            <a:r>
              <a:rPr lang="es-ES" sz="1200" dirty="0" smtClean="0">
                <a:cs typeface="Arial" charset="0"/>
              </a:rPr>
              <a:t>e Honor y Justicia </a:t>
            </a:r>
          </a:p>
        </p:txBody>
      </p:sp>
      <p:sp>
        <p:nvSpPr>
          <p:cNvPr id="23" name="Rectangle 37"/>
          <p:cNvSpPr>
            <a:spLocks noChangeArrowheads="1"/>
          </p:cNvSpPr>
          <p:nvPr/>
        </p:nvSpPr>
        <p:spPr bwMode="auto">
          <a:xfrm>
            <a:off x="6284833" y="3403230"/>
            <a:ext cx="1944734" cy="1142644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endParaRPr lang="es-ES" sz="1200" dirty="0" smtClean="0">
              <a:cs typeface="Arial" charset="0"/>
            </a:endParaRPr>
          </a:p>
          <a:p>
            <a:pPr algn="ctr" eaLnBrk="1" hangingPunct="1">
              <a:defRPr/>
            </a:pPr>
            <a:r>
              <a:rPr lang="es-ES" sz="1200" dirty="0" smtClean="0">
                <a:cs typeface="Arial" charset="0"/>
              </a:rPr>
              <a:t>Auditores(as)</a:t>
            </a:r>
          </a:p>
          <a:p>
            <a:pPr algn="ctr">
              <a:defRPr/>
            </a:pPr>
            <a:r>
              <a:rPr lang="es-MX" sz="1200" dirty="0" smtClean="0"/>
              <a:t>Auxiliar Administrativo(a)</a:t>
            </a:r>
          </a:p>
          <a:p>
            <a:pPr algn="ctr">
              <a:defRPr/>
            </a:pPr>
            <a:r>
              <a:rPr lang="es-MX" sz="1200" dirty="0" smtClean="0"/>
              <a:t> </a:t>
            </a:r>
            <a:endParaRPr lang="es-MX" sz="1200" dirty="0"/>
          </a:p>
        </p:txBody>
      </p:sp>
      <p:sp>
        <p:nvSpPr>
          <p:cNvPr id="24" name="Rectangle 73"/>
          <p:cNvSpPr>
            <a:spLocks noChangeArrowheads="1"/>
          </p:cNvSpPr>
          <p:nvPr/>
        </p:nvSpPr>
        <p:spPr bwMode="auto">
          <a:xfrm>
            <a:off x="3231930" y="3067314"/>
            <a:ext cx="1690221" cy="671835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headEnd/>
            <a:tailEnd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s-ES" sz="1200" dirty="0" smtClean="0">
              <a:cs typeface="Arial" pitchFamily="34" charset="0"/>
            </a:endParaRPr>
          </a:p>
          <a:p>
            <a:pPr algn="ctr">
              <a:defRPr/>
            </a:pPr>
            <a:r>
              <a:rPr lang="es-ES" sz="1200" dirty="0" smtClean="0">
                <a:cs typeface="Arial" pitchFamily="34" charset="0"/>
              </a:rPr>
              <a:t>Jefe(a) General </a:t>
            </a:r>
          </a:p>
          <a:p>
            <a:pPr algn="ctr">
              <a:defRPr/>
            </a:pPr>
            <a:r>
              <a:rPr lang="es-ES" sz="1200" dirty="0" smtClean="0">
                <a:cs typeface="Arial" pitchFamily="34" charset="0"/>
              </a:rPr>
              <a:t>De Responsabilidades</a:t>
            </a:r>
          </a:p>
          <a:p>
            <a:pPr algn="ctr">
              <a:defRPr/>
            </a:pPr>
            <a:endParaRPr lang="es-ES" sz="1100" dirty="0"/>
          </a:p>
        </p:txBody>
      </p:sp>
      <p:sp>
        <p:nvSpPr>
          <p:cNvPr id="22" name="Rectangle 37"/>
          <p:cNvSpPr>
            <a:spLocks noChangeArrowheads="1"/>
          </p:cNvSpPr>
          <p:nvPr/>
        </p:nvSpPr>
        <p:spPr bwMode="auto">
          <a:xfrm>
            <a:off x="1434269" y="2556121"/>
            <a:ext cx="1554408" cy="456646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defRPr/>
            </a:pPr>
            <a:r>
              <a:rPr lang="es-MX" sz="1200" dirty="0" smtClean="0">
                <a:cs typeface="Arial" charset="0"/>
              </a:rPr>
              <a:t>Notificadores (as)</a:t>
            </a:r>
          </a:p>
        </p:txBody>
      </p:sp>
      <p:cxnSp>
        <p:nvCxnSpPr>
          <p:cNvPr id="25" name="Conector recto 10"/>
          <p:cNvCxnSpPr/>
          <p:nvPr/>
        </p:nvCxnSpPr>
        <p:spPr>
          <a:xfrm flipV="1">
            <a:off x="2977102" y="2769544"/>
            <a:ext cx="107062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5024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579173" y="293650"/>
            <a:ext cx="6283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kern="1400" spc="-150" dirty="0" smtClean="0">
                <a:solidFill>
                  <a:srgbClr val="618EB5"/>
                </a:solidFill>
                <a:effectLst/>
                <a:latin typeface="Arial"/>
                <a:ea typeface="MS Gothic" panose="020B0609070205080204" pitchFamily="49" charset="-128"/>
                <a:cs typeface="Arial"/>
              </a:rPr>
              <a:t>Dirección de Transparencia</a:t>
            </a:r>
            <a:endParaRPr lang="es-ES" sz="3600" dirty="0">
              <a:solidFill>
                <a:srgbClr val="618EB5"/>
              </a:solidFill>
            </a:endParaRPr>
          </a:p>
        </p:txBody>
      </p:sp>
      <p:grpSp>
        <p:nvGrpSpPr>
          <p:cNvPr id="41" name="Grupo 29"/>
          <p:cNvGrpSpPr/>
          <p:nvPr/>
        </p:nvGrpSpPr>
        <p:grpSpPr>
          <a:xfrm>
            <a:off x="289057" y="1770359"/>
            <a:ext cx="7503084" cy="3536459"/>
            <a:chOff x="1085820" y="1872750"/>
            <a:chExt cx="6184005" cy="2885829"/>
          </a:xfrm>
        </p:grpSpPr>
        <p:sp>
          <p:nvSpPr>
            <p:cNvPr id="42" name="Line 4"/>
            <p:cNvSpPr>
              <a:spLocks noChangeShapeType="1"/>
            </p:cNvSpPr>
            <p:nvPr/>
          </p:nvSpPr>
          <p:spPr bwMode="auto">
            <a:xfrm flipH="1">
              <a:off x="2736682" y="2562324"/>
              <a:ext cx="579" cy="1498217"/>
            </a:xfrm>
            <a:prstGeom prst="line">
              <a:avLst/>
            </a:prstGeom>
            <a:noFill/>
            <a:ln w="635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MX" sz="1200" kern="0">
                <a:solidFill>
                  <a:prstClr val="black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3" name="Rectangle 7"/>
            <p:cNvSpPr>
              <a:spLocks noChangeArrowheads="1"/>
            </p:cNvSpPr>
            <p:nvPr/>
          </p:nvSpPr>
          <p:spPr bwMode="auto">
            <a:xfrm>
              <a:off x="3620348" y="1872750"/>
              <a:ext cx="2031447" cy="520784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Text" lastClr="000000"/>
              </a:solidFill>
              <a:prstDash val="dash"/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>
                <a:spcBef>
                  <a:spcPct val="0"/>
                </a:spcBef>
                <a:buNone/>
                <a:defRPr/>
              </a:pPr>
              <a:r>
                <a:rPr lang="es-ES" altLang="es-MX" sz="1200" kern="0" dirty="0" smtClean="0">
                  <a:solidFill>
                    <a:prstClr val="black"/>
                  </a:solidFill>
                  <a:latin typeface="+mj-lt"/>
                  <a:cs typeface="Arial" charset="0"/>
                </a:rPr>
                <a:t>Encargado (a) </a:t>
              </a:r>
              <a:r>
                <a:rPr lang="es-ES" altLang="es-MX" sz="1200" kern="0" dirty="0">
                  <a:solidFill>
                    <a:prstClr val="black"/>
                  </a:solidFill>
                  <a:latin typeface="+mj-lt"/>
                  <a:cs typeface="Arial" charset="0"/>
                </a:rPr>
                <a:t>d</a:t>
              </a:r>
              <a:r>
                <a:rPr lang="es-ES" altLang="es-MX" sz="1200" kern="0" dirty="0" smtClean="0">
                  <a:solidFill>
                    <a:prstClr val="black"/>
                  </a:solidFill>
                  <a:latin typeface="+mj-lt"/>
                  <a:cs typeface="Arial" charset="0"/>
                </a:rPr>
                <a:t>e </a:t>
              </a:r>
            </a:p>
            <a:p>
              <a:pPr algn="ctr">
                <a:spcBef>
                  <a:spcPct val="0"/>
                </a:spcBef>
                <a:buNone/>
                <a:defRPr/>
              </a:pPr>
              <a:r>
                <a:rPr lang="es-ES" altLang="es-MX" sz="1200" kern="0" dirty="0">
                  <a:solidFill>
                    <a:prstClr val="black"/>
                  </a:solidFill>
                  <a:latin typeface="+mj-lt"/>
                  <a:cs typeface="Arial" charset="0"/>
                </a:rPr>
                <a:t>l</a:t>
              </a:r>
              <a:r>
                <a:rPr lang="es-ES" altLang="es-MX" sz="1200" kern="0" dirty="0" smtClean="0">
                  <a:solidFill>
                    <a:prstClr val="black"/>
                  </a:solidFill>
                  <a:latin typeface="+mj-lt"/>
                  <a:cs typeface="Arial" charset="0"/>
                </a:rPr>
                <a:t>a Dirección de Transparencia</a:t>
              </a:r>
            </a:p>
          </p:txBody>
        </p:sp>
        <p:sp>
          <p:nvSpPr>
            <p:cNvPr id="44" name="Line 4"/>
            <p:cNvSpPr>
              <a:spLocks noChangeShapeType="1"/>
            </p:cNvSpPr>
            <p:nvPr/>
          </p:nvSpPr>
          <p:spPr bwMode="auto">
            <a:xfrm flipV="1">
              <a:off x="1841932" y="4060541"/>
              <a:ext cx="2686185" cy="6655"/>
            </a:xfrm>
            <a:prstGeom prst="line">
              <a:avLst/>
            </a:prstGeom>
            <a:noFill/>
            <a:ln w="635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MX" sz="1200" kern="0">
                <a:solidFill>
                  <a:prstClr val="black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5" name="Line 65"/>
            <p:cNvSpPr>
              <a:spLocks noChangeShapeType="1"/>
            </p:cNvSpPr>
            <p:nvPr/>
          </p:nvSpPr>
          <p:spPr bwMode="auto">
            <a:xfrm flipH="1" flipV="1">
              <a:off x="2736685" y="2555287"/>
              <a:ext cx="3827462" cy="0"/>
            </a:xfrm>
            <a:prstGeom prst="line">
              <a:avLst/>
            </a:prstGeom>
            <a:noFill/>
            <a:ln w="9525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MX" sz="1200" kern="0">
                <a:solidFill>
                  <a:prstClr val="black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6" name="Line 4"/>
            <p:cNvSpPr>
              <a:spLocks noChangeShapeType="1"/>
            </p:cNvSpPr>
            <p:nvPr/>
          </p:nvSpPr>
          <p:spPr bwMode="auto">
            <a:xfrm>
              <a:off x="6564146" y="2562329"/>
              <a:ext cx="1" cy="288012"/>
            </a:xfrm>
            <a:prstGeom prst="line">
              <a:avLst/>
            </a:prstGeom>
            <a:noFill/>
            <a:ln w="635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MX" sz="1200" kern="0">
                <a:solidFill>
                  <a:prstClr val="black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7" name="Line 4"/>
            <p:cNvSpPr>
              <a:spLocks noChangeShapeType="1"/>
            </p:cNvSpPr>
            <p:nvPr/>
          </p:nvSpPr>
          <p:spPr bwMode="auto">
            <a:xfrm>
              <a:off x="1839811" y="4071342"/>
              <a:ext cx="0" cy="245433"/>
            </a:xfrm>
            <a:prstGeom prst="line">
              <a:avLst/>
            </a:prstGeom>
            <a:noFill/>
            <a:ln w="635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MX" sz="1200" kern="0">
                <a:solidFill>
                  <a:prstClr val="black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48" name="Rectangle 63"/>
            <p:cNvSpPr>
              <a:spLocks noChangeArrowheads="1"/>
            </p:cNvSpPr>
            <p:nvPr/>
          </p:nvSpPr>
          <p:spPr bwMode="auto">
            <a:xfrm>
              <a:off x="1085820" y="4298977"/>
              <a:ext cx="1650861" cy="451677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s-ES" sz="1200" kern="0" dirty="0" smtClean="0">
                  <a:solidFill>
                    <a:prstClr val="black"/>
                  </a:solidFill>
                  <a:latin typeface="+mj-lt"/>
                  <a:cs typeface="Arial" charset="0"/>
                </a:rPr>
                <a:t>Analista en </a:t>
              </a:r>
            </a:p>
            <a:p>
              <a:pPr algn="ctr">
                <a:defRPr/>
              </a:pPr>
              <a:r>
                <a:rPr lang="es-ES" sz="1200" kern="0" dirty="0" smtClean="0">
                  <a:solidFill>
                    <a:prstClr val="black"/>
                  </a:solidFill>
                  <a:latin typeface="+mj-lt"/>
                  <a:cs typeface="Arial" charset="0"/>
                </a:rPr>
                <a:t>Tecnología de la Información</a:t>
              </a:r>
            </a:p>
          </p:txBody>
        </p:sp>
        <p:sp>
          <p:nvSpPr>
            <p:cNvPr id="49" name="Rectangle 63"/>
            <p:cNvSpPr>
              <a:spLocks noChangeArrowheads="1"/>
            </p:cNvSpPr>
            <p:nvPr/>
          </p:nvSpPr>
          <p:spPr bwMode="auto">
            <a:xfrm>
              <a:off x="5858469" y="2833910"/>
              <a:ext cx="1411356" cy="539172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s-ES" sz="1200" kern="0" dirty="0" smtClean="0">
                  <a:solidFill>
                    <a:prstClr val="black"/>
                  </a:solidFill>
                  <a:latin typeface="+mj-lt"/>
                  <a:cs typeface="Arial" charset="0"/>
                </a:rPr>
                <a:t>Coordinador(a) de</a:t>
              </a:r>
            </a:p>
            <a:p>
              <a:pPr algn="ctr">
                <a:defRPr/>
              </a:pPr>
              <a:r>
                <a:rPr lang="es-ES" sz="1200" kern="0" dirty="0" smtClean="0">
                  <a:solidFill>
                    <a:prstClr val="black"/>
                  </a:solidFill>
                  <a:latin typeface="+mj-lt"/>
                  <a:cs typeface="Arial" charset="0"/>
                </a:rPr>
                <a:t>Enlace Ciudadano</a:t>
              </a:r>
            </a:p>
          </p:txBody>
        </p:sp>
        <p:sp>
          <p:nvSpPr>
            <p:cNvPr id="51" name="Rectangle 63"/>
            <p:cNvSpPr>
              <a:spLocks noChangeArrowheads="1"/>
            </p:cNvSpPr>
            <p:nvPr/>
          </p:nvSpPr>
          <p:spPr bwMode="auto">
            <a:xfrm>
              <a:off x="2059678" y="2850341"/>
              <a:ext cx="1353999" cy="536781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r>
                <a:rPr lang="es-ES" sz="1200" kern="0" dirty="0" smtClean="0">
                  <a:solidFill>
                    <a:prstClr val="black"/>
                  </a:solidFill>
                  <a:latin typeface="+mj-lt"/>
                  <a:cs typeface="Arial" charset="0"/>
                </a:rPr>
                <a:t>Coordinador(a) de </a:t>
              </a:r>
            </a:p>
            <a:p>
              <a:pPr algn="ctr">
                <a:defRPr/>
              </a:pPr>
              <a:r>
                <a:rPr lang="es-ES" sz="1200" kern="0" dirty="0" smtClean="0">
                  <a:solidFill>
                    <a:prstClr val="black"/>
                  </a:solidFill>
                  <a:latin typeface="+mj-lt"/>
                  <a:cs typeface="Arial" charset="0"/>
                </a:rPr>
                <a:t>Transparencia</a:t>
              </a:r>
            </a:p>
          </p:txBody>
        </p:sp>
        <p:sp>
          <p:nvSpPr>
            <p:cNvPr id="52" name="Rectangle 63"/>
            <p:cNvSpPr>
              <a:spLocks noChangeArrowheads="1"/>
            </p:cNvSpPr>
            <p:nvPr/>
          </p:nvSpPr>
          <p:spPr bwMode="auto">
            <a:xfrm>
              <a:off x="2841277" y="4324700"/>
              <a:ext cx="1049053" cy="433879"/>
            </a:xfrm>
            <a:prstGeom prst="rect">
              <a:avLst/>
            </a:prstGeom>
            <a:solidFill>
              <a:sysClr val="window" lastClr="FFFFFF"/>
            </a:solidFill>
            <a:ln w="6350">
              <a:solidFill>
                <a:sysClr val="windowText" lastClr="00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defRPr/>
              </a:pPr>
              <a:endParaRPr lang="es-ES" sz="1200" kern="0" dirty="0" smtClean="0">
                <a:solidFill>
                  <a:prstClr val="black"/>
                </a:solidFill>
                <a:latin typeface="+mj-lt"/>
                <a:cs typeface="Arial" charset="0"/>
              </a:endParaRPr>
            </a:p>
            <a:p>
              <a:pPr algn="ctr">
                <a:defRPr/>
              </a:pPr>
              <a:r>
                <a:rPr lang="es-ES" sz="1200" kern="0" dirty="0" smtClean="0">
                  <a:solidFill>
                    <a:prstClr val="black"/>
                  </a:solidFill>
                  <a:latin typeface="+mj-lt"/>
                  <a:cs typeface="Arial" charset="0"/>
                </a:rPr>
                <a:t>Analista</a:t>
              </a:r>
            </a:p>
            <a:p>
              <a:pPr algn="ctr">
                <a:defRPr/>
              </a:pPr>
              <a:endParaRPr lang="es-ES" sz="1200" kern="0" dirty="0" smtClean="0">
                <a:solidFill>
                  <a:prstClr val="black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3" name="Line 4"/>
            <p:cNvSpPr>
              <a:spLocks noChangeShapeType="1"/>
            </p:cNvSpPr>
            <p:nvPr/>
          </p:nvSpPr>
          <p:spPr bwMode="auto">
            <a:xfrm>
              <a:off x="3496452" y="4068024"/>
              <a:ext cx="0" cy="245433"/>
            </a:xfrm>
            <a:prstGeom prst="line">
              <a:avLst/>
            </a:prstGeom>
            <a:noFill/>
            <a:ln w="635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MX" sz="1200" kern="0">
                <a:solidFill>
                  <a:prstClr val="black"/>
                </a:solidFill>
                <a:latin typeface="+mj-lt"/>
                <a:cs typeface="Arial" charset="0"/>
              </a:endParaRPr>
            </a:p>
          </p:txBody>
        </p:sp>
        <p:sp>
          <p:nvSpPr>
            <p:cNvPr id="54" name="Line 4"/>
            <p:cNvSpPr>
              <a:spLocks noChangeShapeType="1"/>
            </p:cNvSpPr>
            <p:nvPr/>
          </p:nvSpPr>
          <p:spPr bwMode="auto">
            <a:xfrm>
              <a:off x="4636072" y="2393535"/>
              <a:ext cx="0" cy="187324"/>
            </a:xfrm>
            <a:prstGeom prst="line">
              <a:avLst/>
            </a:prstGeom>
            <a:noFill/>
            <a:ln w="6350">
              <a:solidFill>
                <a:sysClr val="windowText" lastClr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pPr>
                <a:defRPr/>
              </a:pPr>
              <a:endParaRPr lang="es-MX" sz="1200" kern="0">
                <a:solidFill>
                  <a:prstClr val="black"/>
                </a:solidFill>
                <a:latin typeface="+mj-lt"/>
                <a:cs typeface="Arial" charset="0"/>
              </a:endParaRPr>
            </a:p>
          </p:txBody>
        </p:sp>
      </p:grpSp>
      <p:sp>
        <p:nvSpPr>
          <p:cNvPr id="18" name="Rectangle 41"/>
          <p:cNvSpPr>
            <a:spLocks noChangeArrowheads="1"/>
          </p:cNvSpPr>
          <p:nvPr/>
        </p:nvSpPr>
        <p:spPr bwMode="auto">
          <a:xfrm>
            <a:off x="5554493" y="4223209"/>
            <a:ext cx="1491247" cy="453050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" sz="1200" kern="0" dirty="0" smtClean="0">
                <a:solidFill>
                  <a:prstClr val="black"/>
                </a:solidFill>
                <a:latin typeface="Calibri"/>
              </a:rPr>
              <a:t>Jefe(a) de Capacitación</a:t>
            </a:r>
          </a:p>
          <a:p>
            <a:pPr algn="ctr">
              <a:defRPr/>
            </a:pPr>
            <a:r>
              <a:rPr lang="es-ES" sz="1200" kern="0" dirty="0" smtClean="0">
                <a:solidFill>
                  <a:prstClr val="black"/>
                </a:solidFill>
                <a:latin typeface="Calibri"/>
              </a:rPr>
              <a:t>Vacante</a:t>
            </a:r>
          </a:p>
        </p:txBody>
      </p:sp>
      <p:sp>
        <p:nvSpPr>
          <p:cNvPr id="21" name="Line 4"/>
          <p:cNvSpPr>
            <a:spLocks noChangeShapeType="1"/>
          </p:cNvSpPr>
          <p:nvPr/>
        </p:nvSpPr>
        <p:spPr bwMode="auto">
          <a:xfrm flipH="1">
            <a:off x="6274004" y="3988213"/>
            <a:ext cx="0" cy="234995"/>
          </a:xfrm>
          <a:prstGeom prst="line">
            <a:avLst/>
          </a:prstGeom>
          <a:noFill/>
          <a:ln w="63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MX" sz="1200" kern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22" name="Rectangle 41"/>
          <p:cNvSpPr>
            <a:spLocks noChangeArrowheads="1"/>
          </p:cNvSpPr>
          <p:nvPr/>
        </p:nvSpPr>
        <p:spPr bwMode="auto">
          <a:xfrm>
            <a:off x="7191165" y="4223551"/>
            <a:ext cx="1476135" cy="452707"/>
          </a:xfrm>
          <a:prstGeom prst="rect">
            <a:avLst/>
          </a:prstGeom>
          <a:solidFill>
            <a:sysClr val="window" lastClr="FFFFFF"/>
          </a:solidFill>
          <a:ln w="6350" cap="flat" cmpd="sng" algn="ctr">
            <a:solidFill>
              <a:sysClr val="windowText" lastClr="000000"/>
            </a:solidFill>
            <a:prstDash val="solid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es-ES" sz="1200" kern="0" dirty="0" smtClean="0">
                <a:solidFill>
                  <a:prstClr val="black"/>
                </a:solidFill>
                <a:latin typeface="Calibri"/>
              </a:rPr>
              <a:t>Auxiliar</a:t>
            </a:r>
          </a:p>
        </p:txBody>
      </p:sp>
      <p:sp>
        <p:nvSpPr>
          <p:cNvPr id="20" name="Line 4"/>
          <p:cNvSpPr>
            <a:spLocks noChangeShapeType="1"/>
          </p:cNvSpPr>
          <p:nvPr/>
        </p:nvSpPr>
        <p:spPr bwMode="auto">
          <a:xfrm flipH="1">
            <a:off x="7851530" y="3971008"/>
            <a:ext cx="0" cy="252200"/>
          </a:xfrm>
          <a:prstGeom prst="line">
            <a:avLst/>
          </a:prstGeom>
          <a:noFill/>
          <a:ln w="63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MX" sz="1200" kern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23" name="Line 4"/>
          <p:cNvSpPr>
            <a:spLocks noChangeShapeType="1"/>
          </p:cNvSpPr>
          <p:nvPr/>
        </p:nvSpPr>
        <p:spPr bwMode="auto">
          <a:xfrm>
            <a:off x="4596595" y="2625324"/>
            <a:ext cx="1" cy="352946"/>
          </a:xfrm>
          <a:prstGeom prst="line">
            <a:avLst/>
          </a:prstGeom>
          <a:noFill/>
          <a:ln w="63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MX" sz="1200" kern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24" name="Rectangle 63"/>
          <p:cNvSpPr>
            <a:spLocks noChangeArrowheads="1"/>
          </p:cNvSpPr>
          <p:nvPr/>
        </p:nvSpPr>
        <p:spPr bwMode="auto">
          <a:xfrm>
            <a:off x="3771677" y="2958135"/>
            <a:ext cx="1631540" cy="660732"/>
          </a:xfrm>
          <a:prstGeom prst="rect">
            <a:avLst/>
          </a:prstGeom>
          <a:solidFill>
            <a:sysClr val="window" lastClr="FFFFFF"/>
          </a:solidFill>
          <a:ln w="63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es-ES" sz="1200" kern="0" dirty="0" smtClean="0">
                <a:solidFill>
                  <a:prstClr val="black"/>
                </a:solidFill>
                <a:latin typeface="Calibri"/>
                <a:cs typeface="Arial" charset="0"/>
              </a:rPr>
              <a:t>Coordinador(a) de</a:t>
            </a:r>
          </a:p>
          <a:p>
            <a:pPr algn="ctr">
              <a:defRPr/>
            </a:pPr>
            <a:r>
              <a:rPr lang="es-ES" sz="1200" kern="0" dirty="0" smtClean="0">
                <a:solidFill>
                  <a:prstClr val="black"/>
                </a:solidFill>
                <a:latin typeface="Calibri"/>
                <a:cs typeface="Arial" charset="0"/>
              </a:rPr>
              <a:t>Oficina</a:t>
            </a:r>
          </a:p>
        </p:txBody>
      </p:sp>
      <p:sp>
        <p:nvSpPr>
          <p:cNvPr id="25" name="Line 4"/>
          <p:cNvSpPr>
            <a:spLocks noChangeShapeType="1"/>
          </p:cNvSpPr>
          <p:nvPr/>
        </p:nvSpPr>
        <p:spPr bwMode="auto">
          <a:xfrm flipV="1">
            <a:off x="6279734" y="3971761"/>
            <a:ext cx="1585649" cy="0"/>
          </a:xfrm>
          <a:prstGeom prst="line">
            <a:avLst/>
          </a:prstGeom>
          <a:noFill/>
          <a:ln w="63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MX" sz="1200" kern="0">
              <a:solidFill>
                <a:prstClr val="black"/>
              </a:solidFill>
              <a:latin typeface="+mj-lt"/>
              <a:cs typeface="Arial" charset="0"/>
            </a:endParaRPr>
          </a:p>
        </p:txBody>
      </p:sp>
      <p:sp>
        <p:nvSpPr>
          <p:cNvPr id="26" name="Line 4"/>
          <p:cNvSpPr>
            <a:spLocks noChangeShapeType="1"/>
          </p:cNvSpPr>
          <p:nvPr/>
        </p:nvSpPr>
        <p:spPr bwMode="auto">
          <a:xfrm flipH="1">
            <a:off x="7144554" y="3629569"/>
            <a:ext cx="0" cy="324987"/>
          </a:xfrm>
          <a:prstGeom prst="line">
            <a:avLst/>
          </a:prstGeom>
          <a:noFill/>
          <a:ln w="63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MX" sz="1200" kern="0">
              <a:solidFill>
                <a:prstClr val="black"/>
              </a:solidFill>
              <a:latin typeface="Calibri"/>
              <a:cs typeface="Arial" charset="0"/>
            </a:endParaRPr>
          </a:p>
        </p:txBody>
      </p:sp>
      <p:sp>
        <p:nvSpPr>
          <p:cNvPr id="27" name="Rectangle 63"/>
          <p:cNvSpPr>
            <a:spLocks noChangeArrowheads="1"/>
          </p:cNvSpPr>
          <p:nvPr/>
        </p:nvSpPr>
        <p:spPr bwMode="auto">
          <a:xfrm>
            <a:off x="3880175" y="4775118"/>
            <a:ext cx="1212714" cy="531700"/>
          </a:xfrm>
          <a:prstGeom prst="rect">
            <a:avLst/>
          </a:prstGeom>
          <a:solidFill>
            <a:sysClr val="window" lastClr="FFFFFF"/>
          </a:solidFill>
          <a:ln w="6350">
            <a:solidFill>
              <a:sysClr val="windowText" lastClr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lang="es-ES" sz="1200" kern="0" dirty="0" smtClean="0">
              <a:solidFill>
                <a:prstClr val="black"/>
              </a:solidFill>
              <a:latin typeface="+mj-lt"/>
              <a:cs typeface="Arial" charset="0"/>
            </a:endParaRPr>
          </a:p>
          <a:p>
            <a:pPr algn="ctr">
              <a:defRPr/>
            </a:pPr>
            <a:r>
              <a:rPr lang="es-ES" sz="1200" kern="0" dirty="0" smtClean="0">
                <a:solidFill>
                  <a:prstClr val="black"/>
                </a:solidFill>
                <a:latin typeface="+mj-lt"/>
                <a:cs typeface="Arial" charset="0"/>
              </a:rPr>
              <a:t>Auxiliar</a:t>
            </a:r>
          </a:p>
          <a:p>
            <a:pPr algn="ctr">
              <a:defRPr/>
            </a:pPr>
            <a:endParaRPr lang="es-ES" sz="1200" kern="0" dirty="0" smtClean="0">
              <a:solidFill>
                <a:prstClr val="black"/>
              </a:solidFill>
              <a:latin typeface="+mj-lt"/>
              <a:cs typeface="Arial" charset="0"/>
            </a:endParaRPr>
          </a:p>
        </p:txBody>
      </p:sp>
      <p:sp>
        <p:nvSpPr>
          <p:cNvPr id="28" name="Line 4"/>
          <p:cNvSpPr>
            <a:spLocks noChangeShapeType="1"/>
          </p:cNvSpPr>
          <p:nvPr/>
        </p:nvSpPr>
        <p:spPr bwMode="auto">
          <a:xfrm>
            <a:off x="4485587" y="4442828"/>
            <a:ext cx="0" cy="300768"/>
          </a:xfrm>
          <a:prstGeom prst="line">
            <a:avLst/>
          </a:prstGeom>
          <a:noFill/>
          <a:ln w="6350">
            <a:solidFill>
              <a:sysClr val="windowText" lastClr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>
              <a:defRPr/>
            </a:pPr>
            <a:endParaRPr lang="es-MX" sz="1200" kern="0">
              <a:solidFill>
                <a:prstClr val="black"/>
              </a:solidFill>
              <a:latin typeface="+mj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222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Conector recto 6"/>
          <p:cNvCxnSpPr>
            <a:stCxn id="29" idx="2"/>
          </p:cNvCxnSpPr>
          <p:nvPr/>
        </p:nvCxnSpPr>
        <p:spPr>
          <a:xfrm flipH="1">
            <a:off x="3430620" y="4681596"/>
            <a:ext cx="1" cy="301219"/>
          </a:xfrm>
          <a:prstGeom prst="line">
            <a:avLst/>
          </a:prstGeom>
          <a:ln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CuadroTexto 4"/>
          <p:cNvSpPr txBox="1"/>
          <p:nvPr/>
        </p:nvSpPr>
        <p:spPr>
          <a:xfrm>
            <a:off x="579173" y="293650"/>
            <a:ext cx="6283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600" b="1" kern="1400" spc="-150" dirty="0" smtClean="0">
                <a:solidFill>
                  <a:srgbClr val="618EB5"/>
                </a:solidFill>
                <a:effectLst/>
                <a:latin typeface="Arial"/>
                <a:ea typeface="MS Gothic" panose="020B0609070205080204" pitchFamily="49" charset="-128"/>
                <a:cs typeface="Arial"/>
              </a:rPr>
              <a:t>Dirección de Planeación y </a:t>
            </a:r>
            <a:r>
              <a:rPr lang="es-ES_tradnl" sz="3600" b="1" kern="1400" spc="-150" dirty="0" smtClean="0">
                <a:solidFill>
                  <a:srgbClr val="618EB5"/>
                </a:solidFill>
                <a:latin typeface="Arial"/>
                <a:ea typeface="MS Gothic" panose="020B0609070205080204" pitchFamily="49" charset="-128"/>
                <a:cs typeface="Arial"/>
              </a:rPr>
              <a:t>Evaluación del Desempeño</a:t>
            </a:r>
            <a:endParaRPr lang="es-ES" sz="3600" dirty="0">
              <a:solidFill>
                <a:srgbClr val="618EB5"/>
              </a:solidFill>
            </a:endParaRPr>
          </a:p>
        </p:txBody>
      </p:sp>
      <p:sp>
        <p:nvSpPr>
          <p:cNvPr id="21" name="CuadroTexto 26"/>
          <p:cNvSpPr txBox="1">
            <a:spLocks noChangeArrowheads="1"/>
          </p:cNvSpPr>
          <p:nvPr/>
        </p:nvSpPr>
        <p:spPr bwMode="auto">
          <a:xfrm>
            <a:off x="3200857" y="1879409"/>
            <a:ext cx="2410612" cy="683264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lvl="0" algn="ctr">
              <a:buNone/>
            </a:pPr>
            <a:r>
              <a:rPr lang="es-MX" sz="1200" dirty="0" smtClean="0">
                <a:latin typeface="+mn-lt"/>
                <a:cs typeface="Arial" panose="020B0604020202020204" pitchFamily="34" charset="0"/>
              </a:rPr>
              <a:t>Director(a) de Planeación y Evaluación del Desempeño</a:t>
            </a:r>
          </a:p>
          <a:p>
            <a:pPr lvl="0" algn="ctr">
              <a:buNone/>
            </a:pPr>
            <a:r>
              <a:rPr lang="es-MX" sz="1200" dirty="0" smtClean="0">
                <a:latin typeface="+mn-lt"/>
                <a:cs typeface="Arial" panose="020B0604020202020204" pitchFamily="34" charset="0"/>
              </a:rPr>
              <a:t> </a:t>
            </a:r>
          </a:p>
        </p:txBody>
      </p:sp>
      <p:cxnSp>
        <p:nvCxnSpPr>
          <p:cNvPr id="35" name="Conector recto 65"/>
          <p:cNvCxnSpPr/>
          <p:nvPr/>
        </p:nvCxnSpPr>
        <p:spPr>
          <a:xfrm>
            <a:off x="8415012" y="3703358"/>
            <a:ext cx="0" cy="51025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Conector recto 65"/>
          <p:cNvCxnSpPr/>
          <p:nvPr/>
        </p:nvCxnSpPr>
        <p:spPr>
          <a:xfrm>
            <a:off x="1859806" y="2930027"/>
            <a:ext cx="0" cy="3059125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Rectángulo 4"/>
          <p:cNvSpPr/>
          <p:nvPr/>
        </p:nvSpPr>
        <p:spPr>
          <a:xfrm>
            <a:off x="7850345" y="4028190"/>
            <a:ext cx="1150834" cy="718139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buNone/>
            </a:pPr>
            <a:r>
              <a:rPr lang="es-MX" sz="1200" dirty="0" smtClean="0">
                <a:cs typeface="Arial" panose="020B0604020202020204" pitchFamily="34" charset="0"/>
              </a:rPr>
              <a:t>Analista de Mejora Regulatoria</a:t>
            </a:r>
          </a:p>
        </p:txBody>
      </p:sp>
      <p:sp>
        <p:nvSpPr>
          <p:cNvPr id="44" name="Line 47"/>
          <p:cNvSpPr>
            <a:spLocks noChangeShapeType="1"/>
          </p:cNvSpPr>
          <p:nvPr/>
        </p:nvSpPr>
        <p:spPr bwMode="auto">
          <a:xfrm>
            <a:off x="4372865" y="2484674"/>
            <a:ext cx="0" cy="44535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MX" sz="1200" cap="all"/>
          </a:p>
        </p:txBody>
      </p:sp>
      <p:sp>
        <p:nvSpPr>
          <p:cNvPr id="45" name="Rectángulo 3"/>
          <p:cNvSpPr/>
          <p:nvPr/>
        </p:nvSpPr>
        <p:spPr>
          <a:xfrm>
            <a:off x="3216342" y="1778420"/>
            <a:ext cx="2324949" cy="706253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 sz="1200" cap="all">
              <a:solidFill>
                <a:schemeClr val="tx1"/>
              </a:solidFill>
            </a:endParaRPr>
          </a:p>
        </p:txBody>
      </p:sp>
      <p:cxnSp>
        <p:nvCxnSpPr>
          <p:cNvPr id="46" name="Conector recto 2"/>
          <p:cNvCxnSpPr/>
          <p:nvPr/>
        </p:nvCxnSpPr>
        <p:spPr>
          <a:xfrm flipV="1">
            <a:off x="1859806" y="2927685"/>
            <a:ext cx="5804729" cy="2343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7" name="Conector recto 2"/>
          <p:cNvCxnSpPr/>
          <p:nvPr/>
        </p:nvCxnSpPr>
        <p:spPr>
          <a:xfrm>
            <a:off x="2461188" y="2654055"/>
            <a:ext cx="4363934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ángulo 11"/>
          <p:cNvSpPr/>
          <p:nvPr/>
        </p:nvSpPr>
        <p:spPr>
          <a:xfrm>
            <a:off x="516705" y="3825861"/>
            <a:ext cx="889890" cy="387747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buNone/>
            </a:pPr>
            <a:r>
              <a:rPr lang="es-MX" sz="1200" dirty="0" smtClean="0">
                <a:cs typeface="Arial" panose="020B0604020202020204" pitchFamily="34" charset="0"/>
              </a:rPr>
              <a:t> Auxiliar </a:t>
            </a:r>
          </a:p>
        </p:txBody>
      </p:sp>
      <p:cxnSp>
        <p:nvCxnSpPr>
          <p:cNvPr id="51" name="Conector recto 65"/>
          <p:cNvCxnSpPr/>
          <p:nvPr/>
        </p:nvCxnSpPr>
        <p:spPr>
          <a:xfrm>
            <a:off x="1406595" y="3989586"/>
            <a:ext cx="463963" cy="2784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Rectángulo 16"/>
          <p:cNvSpPr/>
          <p:nvPr/>
        </p:nvSpPr>
        <p:spPr>
          <a:xfrm>
            <a:off x="595998" y="3154461"/>
            <a:ext cx="2374037" cy="538666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buNone/>
            </a:pPr>
            <a:r>
              <a:rPr lang="es-MX" sz="1200" dirty="0" smtClean="0">
                <a:cs typeface="Arial" panose="020B0604020202020204" pitchFamily="34" charset="0"/>
              </a:rPr>
              <a:t>Coordinador(a)de Planeación y Evaluación del Desempeño</a:t>
            </a:r>
          </a:p>
        </p:txBody>
      </p:sp>
      <p:sp>
        <p:nvSpPr>
          <p:cNvPr id="53" name="Rectángulo 17"/>
          <p:cNvSpPr/>
          <p:nvPr/>
        </p:nvSpPr>
        <p:spPr>
          <a:xfrm>
            <a:off x="6560017" y="3137113"/>
            <a:ext cx="2209034" cy="556014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buNone/>
            </a:pPr>
            <a:r>
              <a:rPr lang="es-MX" sz="1200" dirty="0" smtClean="0">
                <a:cs typeface="Arial" panose="020B0604020202020204" pitchFamily="34" charset="0"/>
              </a:rPr>
              <a:t>Coordinador(a)de Mejora Regulatoria</a:t>
            </a:r>
          </a:p>
        </p:txBody>
      </p:sp>
      <p:sp>
        <p:nvSpPr>
          <p:cNvPr id="55" name="Rectángulo 20"/>
          <p:cNvSpPr/>
          <p:nvPr/>
        </p:nvSpPr>
        <p:spPr>
          <a:xfrm>
            <a:off x="6110297" y="4028190"/>
            <a:ext cx="1085923" cy="89192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buNone/>
            </a:pPr>
            <a:r>
              <a:rPr lang="es-MX" sz="1200" dirty="0" smtClean="0">
                <a:cs typeface="Arial" panose="020B0604020202020204" pitchFamily="34" charset="0"/>
              </a:rPr>
              <a:t>Jefe(a) de Procesos de Mejora Regulatoria</a:t>
            </a:r>
          </a:p>
        </p:txBody>
      </p:sp>
      <p:sp>
        <p:nvSpPr>
          <p:cNvPr id="56" name="Rectángulo 23"/>
          <p:cNvSpPr/>
          <p:nvPr/>
        </p:nvSpPr>
        <p:spPr>
          <a:xfrm>
            <a:off x="1009528" y="2422664"/>
            <a:ext cx="1451660" cy="427458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cs typeface="Arial" panose="020B0604020202020204" pitchFamily="34" charset="0"/>
              </a:rPr>
              <a:t>Auxiliar</a:t>
            </a:r>
          </a:p>
        </p:txBody>
      </p:sp>
      <p:sp>
        <p:nvSpPr>
          <p:cNvPr id="57" name="Rectángulo 24"/>
          <p:cNvSpPr/>
          <p:nvPr/>
        </p:nvSpPr>
        <p:spPr>
          <a:xfrm>
            <a:off x="6805813" y="2442586"/>
            <a:ext cx="1470969" cy="380385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buNone/>
            </a:pPr>
            <a:r>
              <a:rPr lang="es-MX" sz="1200" dirty="0" smtClean="0">
                <a:cs typeface="Arial" panose="020B0604020202020204" pitchFamily="34" charset="0"/>
              </a:rPr>
              <a:t>Chofer</a:t>
            </a:r>
          </a:p>
        </p:txBody>
      </p:sp>
      <p:cxnSp>
        <p:nvCxnSpPr>
          <p:cNvPr id="58" name="Conector recto 65"/>
          <p:cNvCxnSpPr/>
          <p:nvPr/>
        </p:nvCxnSpPr>
        <p:spPr>
          <a:xfrm>
            <a:off x="7664535" y="2927685"/>
            <a:ext cx="0" cy="214263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Rectángulo 12"/>
          <p:cNvSpPr/>
          <p:nvPr/>
        </p:nvSpPr>
        <p:spPr>
          <a:xfrm>
            <a:off x="2962305" y="4078466"/>
            <a:ext cx="936631" cy="60313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cs typeface="Arial" panose="020B0604020202020204" pitchFamily="34" charset="0"/>
              </a:rPr>
              <a:t>Analista de Procesos</a:t>
            </a:r>
          </a:p>
        </p:txBody>
      </p:sp>
      <p:cxnSp>
        <p:nvCxnSpPr>
          <p:cNvPr id="32" name="Conector recto 65"/>
          <p:cNvCxnSpPr/>
          <p:nvPr/>
        </p:nvCxnSpPr>
        <p:spPr>
          <a:xfrm>
            <a:off x="1859806" y="4085282"/>
            <a:ext cx="1110229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6" name="Rectángulo 4"/>
          <p:cNvSpPr/>
          <p:nvPr/>
        </p:nvSpPr>
        <p:spPr>
          <a:xfrm>
            <a:off x="1365349" y="5293022"/>
            <a:ext cx="1080626" cy="828864"/>
          </a:xfrm>
          <a:prstGeom prst="rect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buNone/>
            </a:pPr>
            <a:r>
              <a:rPr lang="es-MX" sz="1100" dirty="0" smtClean="0">
                <a:cs typeface="Arial" panose="020B0604020202020204" pitchFamily="34" charset="0"/>
              </a:rPr>
              <a:t>Analistas de Evaluación del Desempeño</a:t>
            </a:r>
          </a:p>
        </p:txBody>
      </p:sp>
      <p:sp>
        <p:nvSpPr>
          <p:cNvPr id="37" name="Rectángulo 20"/>
          <p:cNvSpPr/>
          <p:nvPr/>
        </p:nvSpPr>
        <p:spPr>
          <a:xfrm>
            <a:off x="1365349" y="4294260"/>
            <a:ext cx="1085923" cy="706399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>
              <a:buNone/>
            </a:pPr>
            <a:r>
              <a:rPr lang="es-MX" sz="1200" dirty="0" smtClean="0">
                <a:cs typeface="Arial" panose="020B0604020202020204" pitchFamily="34" charset="0"/>
              </a:rPr>
              <a:t>Jefe(a) de Evaluación al Desempeño</a:t>
            </a:r>
          </a:p>
        </p:txBody>
      </p:sp>
      <p:sp>
        <p:nvSpPr>
          <p:cNvPr id="25" name="Rectángulo 12"/>
          <p:cNvSpPr/>
          <p:nvPr/>
        </p:nvSpPr>
        <p:spPr>
          <a:xfrm>
            <a:off x="2972938" y="4920117"/>
            <a:ext cx="936631" cy="60313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100" dirty="0" smtClean="0">
                <a:cs typeface="Arial" panose="020B0604020202020204" pitchFamily="34" charset="0"/>
              </a:rPr>
              <a:t>Auxiliar de Procesos</a:t>
            </a:r>
          </a:p>
        </p:txBody>
      </p:sp>
      <p:cxnSp>
        <p:nvCxnSpPr>
          <p:cNvPr id="34" name="Conector recto 65"/>
          <p:cNvCxnSpPr/>
          <p:nvPr/>
        </p:nvCxnSpPr>
        <p:spPr>
          <a:xfrm>
            <a:off x="1862709" y="3825861"/>
            <a:ext cx="1203675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8" name="Rectángulo 12"/>
          <p:cNvSpPr/>
          <p:nvPr/>
        </p:nvSpPr>
        <p:spPr>
          <a:xfrm>
            <a:off x="3066384" y="3378680"/>
            <a:ext cx="936631" cy="603130"/>
          </a:xfrm>
          <a:prstGeom prst="rect">
            <a:avLst/>
          </a:prstGeom>
          <a:ln w="3175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sz="1200" dirty="0" smtClean="0">
                <a:cs typeface="Arial" panose="020B0604020202020204" pitchFamily="34" charset="0"/>
              </a:rPr>
              <a:t>Analista de Planeación</a:t>
            </a:r>
          </a:p>
        </p:txBody>
      </p:sp>
      <p:cxnSp>
        <p:nvCxnSpPr>
          <p:cNvPr id="27" name="Conector recto 65"/>
          <p:cNvCxnSpPr/>
          <p:nvPr/>
        </p:nvCxnSpPr>
        <p:spPr>
          <a:xfrm>
            <a:off x="6813310" y="3693127"/>
            <a:ext cx="0" cy="335063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87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 descr="logo-cierre-0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8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5326</TotalTime>
  <Words>344</Words>
  <Application>Microsoft Office PowerPoint</Application>
  <PresentationFormat>Presentación en pantalla (4:3)</PresentationFormat>
  <Paragraphs>140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MS Gothic</vt:lpstr>
      <vt:lpstr>ＭＳ Ｐゴシック</vt:lpstr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jACINTO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 melendez</dc:creator>
  <cp:lastModifiedBy>Jenifer Cruz Gonzalez</cp:lastModifiedBy>
  <cp:revision>282</cp:revision>
  <cp:lastPrinted>2018-07-30T20:32:45Z</cp:lastPrinted>
  <dcterms:created xsi:type="dcterms:W3CDTF">2015-12-30T00:24:58Z</dcterms:created>
  <dcterms:modified xsi:type="dcterms:W3CDTF">2018-09-13T20:43:48Z</dcterms:modified>
</cp:coreProperties>
</file>